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Lst>
  <p:notesMasterIdLst>
    <p:notesMasterId r:id="rId145"/>
  </p:notesMasterIdLst>
  <p:sldIdLst>
    <p:sldId id="314" r:id="rId3"/>
    <p:sldId id="261" r:id="rId4"/>
    <p:sldId id="426" r:id="rId5"/>
    <p:sldId id="256" r:id="rId6"/>
    <p:sldId id="318" r:id="rId7"/>
    <p:sldId id="257" r:id="rId8"/>
    <p:sldId id="316" r:id="rId9"/>
    <p:sldId id="391" r:id="rId10"/>
    <p:sldId id="315" r:id="rId11"/>
    <p:sldId id="317" r:id="rId12"/>
    <p:sldId id="319" r:id="rId13"/>
    <p:sldId id="320" r:id="rId14"/>
    <p:sldId id="321" r:id="rId15"/>
    <p:sldId id="260" r:id="rId16"/>
    <p:sldId id="330" r:id="rId17"/>
    <p:sldId id="338" r:id="rId18"/>
    <p:sldId id="331" r:id="rId19"/>
    <p:sldId id="334" r:id="rId20"/>
    <p:sldId id="25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262" r:id="rId56"/>
    <p:sldId id="365" r:id="rId57"/>
    <p:sldId id="263" r:id="rId58"/>
    <p:sldId id="322" r:id="rId59"/>
    <p:sldId id="326" r:id="rId60"/>
    <p:sldId id="327" r:id="rId61"/>
    <p:sldId id="336" r:id="rId62"/>
    <p:sldId id="266" r:id="rId63"/>
    <p:sldId id="339" r:id="rId64"/>
    <p:sldId id="340" r:id="rId65"/>
    <p:sldId id="267" r:id="rId66"/>
    <p:sldId id="337" r:id="rId67"/>
    <p:sldId id="392" r:id="rId68"/>
    <p:sldId id="268" r:id="rId69"/>
    <p:sldId id="341" r:id="rId70"/>
    <p:sldId id="342" r:id="rId71"/>
    <p:sldId id="343" r:id="rId72"/>
    <p:sldId id="344" r:id="rId73"/>
    <p:sldId id="276" r:id="rId74"/>
    <p:sldId id="269" r:id="rId75"/>
    <p:sldId id="351" r:id="rId76"/>
    <p:sldId id="357" r:id="rId77"/>
    <p:sldId id="358" r:id="rId78"/>
    <p:sldId id="347" r:id="rId79"/>
    <p:sldId id="353" r:id="rId80"/>
    <p:sldId id="362" r:id="rId81"/>
    <p:sldId id="363" r:id="rId82"/>
    <p:sldId id="364" r:id="rId83"/>
    <p:sldId id="354" r:id="rId84"/>
    <p:sldId id="420" r:id="rId85"/>
    <p:sldId id="361" r:id="rId86"/>
    <p:sldId id="428" r:id="rId87"/>
    <p:sldId id="359" r:id="rId88"/>
    <p:sldId id="379" r:id="rId89"/>
    <p:sldId id="380" r:id="rId90"/>
    <p:sldId id="356" r:id="rId91"/>
    <p:sldId id="366" r:id="rId92"/>
    <p:sldId id="348" r:id="rId93"/>
    <p:sldId id="355" r:id="rId94"/>
    <p:sldId id="368" r:id="rId95"/>
    <p:sldId id="369" r:id="rId96"/>
    <p:sldId id="367" r:id="rId97"/>
    <p:sldId id="381" r:id="rId98"/>
    <p:sldId id="370" r:id="rId99"/>
    <p:sldId id="373" r:id="rId100"/>
    <p:sldId id="374" r:id="rId101"/>
    <p:sldId id="387" r:id="rId102"/>
    <p:sldId id="377" r:id="rId103"/>
    <p:sldId id="383" r:id="rId104"/>
    <p:sldId id="385" r:id="rId105"/>
    <p:sldId id="329" r:id="rId106"/>
    <p:sldId id="382" r:id="rId107"/>
    <p:sldId id="384" r:id="rId108"/>
    <p:sldId id="270" r:id="rId109"/>
    <p:sldId id="396" r:id="rId110"/>
    <p:sldId id="397" r:id="rId111"/>
    <p:sldId id="393" r:id="rId112"/>
    <p:sldId id="398" r:id="rId113"/>
    <p:sldId id="429" r:id="rId114"/>
    <p:sldId id="395" r:id="rId115"/>
    <p:sldId id="394" r:id="rId116"/>
    <p:sldId id="399" r:id="rId117"/>
    <p:sldId id="400" r:id="rId118"/>
    <p:sldId id="401" r:id="rId119"/>
    <p:sldId id="404" r:id="rId120"/>
    <p:sldId id="403" r:id="rId121"/>
    <p:sldId id="410" r:id="rId122"/>
    <p:sldId id="378" r:id="rId123"/>
    <p:sldId id="406" r:id="rId124"/>
    <p:sldId id="407" r:id="rId125"/>
    <p:sldId id="409" r:id="rId126"/>
    <p:sldId id="411" r:id="rId127"/>
    <p:sldId id="413" r:id="rId128"/>
    <p:sldId id="415" r:id="rId129"/>
    <p:sldId id="416" r:id="rId130"/>
    <p:sldId id="414" r:id="rId131"/>
    <p:sldId id="417" r:id="rId132"/>
    <p:sldId id="405" r:id="rId133"/>
    <p:sldId id="371" r:id="rId134"/>
    <p:sldId id="418" r:id="rId135"/>
    <p:sldId id="419" r:id="rId136"/>
    <p:sldId id="430" r:id="rId137"/>
    <p:sldId id="425" r:id="rId138"/>
    <p:sldId id="424" r:id="rId139"/>
    <p:sldId id="421" r:id="rId140"/>
    <p:sldId id="278" r:id="rId141"/>
    <p:sldId id="431" r:id="rId142"/>
    <p:sldId id="258" r:id="rId143"/>
    <p:sldId id="328" r:id="rId1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00000"/>
    <a:srgbClr val="FFFFFF"/>
    <a:srgbClr val="EEECE1"/>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97" autoAdjust="0"/>
    <p:restoredTop sz="77468" autoAdjust="0"/>
  </p:normalViewPr>
  <p:slideViewPr>
    <p:cSldViewPr>
      <p:cViewPr varScale="1">
        <p:scale>
          <a:sx n="82" d="100"/>
          <a:sy n="82" d="100"/>
        </p:scale>
        <p:origin x="20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1644"/>
    </p:cViewPr>
  </p:sorterViewPr>
  <p:notesViewPr>
    <p:cSldViewPr>
      <p:cViewPr varScale="1">
        <p:scale>
          <a:sx n="88" d="100"/>
          <a:sy n="88" d="100"/>
        </p:scale>
        <p:origin x="-38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FEE5F9-369D-457D-BEAC-B10CEEA73D45}" type="datetimeFigureOut">
              <a:rPr lang="en-GB" smtClean="0"/>
              <a:pPr/>
              <a:t>15/01/2019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19231-B7EF-43E0-B22C-3641212412A8}"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 talk</a:t>
            </a:r>
            <a:r>
              <a:rPr lang="en-GB" baseline="0" dirty="0"/>
              <a:t> is targeted as beginners – how many of you know and use the Either monad?</a:t>
            </a:r>
          </a:p>
          <a:p>
            <a:endParaRPr lang="en-GB" dirty="0"/>
          </a:p>
          <a:p>
            <a:r>
              <a:rPr lang="en-GB" dirty="0"/>
              <a:t>So, if you are an expert, apologies</a:t>
            </a:r>
            <a:r>
              <a:rPr lang="en-GB" baseline="0" dirty="0"/>
              <a:t> in advance for telling you things you already know, but perhaps the metaphors I use might be helpful when explaining this stuff to other people?</a:t>
            </a:r>
            <a:endParaRPr lang="en-GB" dirty="0"/>
          </a:p>
        </p:txBody>
      </p:sp>
      <p:sp>
        <p:nvSpPr>
          <p:cNvPr id="4" name="Slide Number Placeholder 3"/>
          <p:cNvSpPr>
            <a:spLocks noGrp="1"/>
          </p:cNvSpPr>
          <p:nvPr>
            <p:ph type="sldNum" sz="quarter" idx="10"/>
          </p:nvPr>
        </p:nvSpPr>
        <p:spPr/>
        <p:txBody>
          <a:bodyPr/>
          <a:lstStyle/>
          <a:p>
            <a:fld id="{B6D5F243-A485-406A-8D52-D275C7277BF2}" type="slidenum">
              <a:rPr lang="en-GB" smtClean="0"/>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a:t>
            </a:r>
            <a:r>
              <a:rPr lang="en-GB" baseline="0" dirty="0"/>
              <a:t> lets look at error handling in our use case.</a:t>
            </a:r>
          </a:p>
          <a:p>
            <a:endParaRPr lang="en-GB" dirty="0"/>
          </a:p>
          <a:p>
            <a:r>
              <a:rPr lang="en-GB" dirty="0"/>
              <a:t>Here are just a</a:t>
            </a:r>
            <a:r>
              <a:rPr lang="en-GB" baseline="0" dirty="0"/>
              <a:t> few of the things that could go wrong.</a:t>
            </a:r>
          </a:p>
          <a:p>
            <a:endParaRPr lang="en-GB" baseline="0" dirty="0"/>
          </a:p>
          <a:p>
            <a:r>
              <a:rPr lang="en-GB" baseline="0" dirty="0"/>
              <a:t>Validation: the email might not be valid, the name might be too long, the customer id might be null, </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All the new</a:t>
            </a:r>
            <a:r>
              <a:rPr lang="en-GB" baseline="0" dirty="0"/>
              <a:t> error handling code is in red.</a:t>
            </a:r>
            <a:endParaRPr lang="en-GB" dirty="0"/>
          </a:p>
          <a:p>
            <a:r>
              <a:rPr lang="en-GB" dirty="0"/>
              <a:t>I’ve gone from 8 lines of clean</a:t>
            </a:r>
            <a:r>
              <a:rPr lang="en-GB" baseline="0" dirty="0"/>
              <a:t> code to 20 lines of ugly code.  Typical 2x of code focused on non-core flow </a:t>
            </a:r>
            <a:r>
              <a:rPr lang="en-GB" baseline="0" dirty="0" err="1"/>
              <a:t>vs</a:t>
            </a:r>
            <a:r>
              <a:rPr lang="en-GB" baseline="0" dirty="0"/>
              <a:t> 1x of "useful" code</a:t>
            </a:r>
          </a:p>
          <a:p>
            <a:endParaRPr lang="en-GB" baseline="0" dirty="0"/>
          </a:p>
          <a:p>
            <a:r>
              <a:rPr lang="en-GB" baseline="0" dirty="0"/>
              <a:t>These are crude errors too – I'd actually want to handle special exceptions as well. And what about translating the text into languages other than </a:t>
            </a:r>
            <a:r>
              <a:rPr lang="en-GB" baseline="0" dirty="0" err="1"/>
              <a:t>english</a:t>
            </a:r>
            <a:r>
              <a:rPr lang="en-GB" baseline="0" dirty="0"/>
              <a:t>, etc.</a:t>
            </a:r>
          </a:p>
          <a:p>
            <a:endParaRPr lang="en-GB" baseline="0" dirty="0"/>
          </a:p>
          <a:p>
            <a:r>
              <a:rPr lang="en-GB" baseline="0" dirty="0"/>
              <a:t>What happens if </a:t>
            </a:r>
            <a:r>
              <a:rPr lang="en-GB" baseline="0" dirty="0" err="1"/>
              <a:t>SendMail</a:t>
            </a:r>
            <a:r>
              <a:rPr lang="en-GB" baseline="0" dirty="0"/>
              <a:t> fails – should I return a error to the user: no. But logging the error is not enough either. I want to capture the error and try sending it again later. That makes my code even more complicated.</a:t>
            </a:r>
          </a:p>
          <a:p>
            <a:endParaRPr lang="en-GB" baseline="0" dirty="0"/>
          </a:p>
          <a:p>
            <a:r>
              <a:rPr lang="en-GB" dirty="0">
                <a:solidFill>
                  <a:srgbClr val="C00000"/>
                </a:solidFill>
                <a:latin typeface="Conformity" pitchFamily="2" charset="0"/>
              </a:rPr>
              <a:t>What is the functional equivalent of this code?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the use case, we typically think of a request/response model.  The request is sent, and the response comes back.  If something goes wrong, the flow is short-circuited and response is returned "early".</a:t>
            </a:r>
          </a:p>
          <a:p>
            <a:endParaRPr lang="en-GB" dirty="0"/>
          </a:p>
          <a:p>
            <a:r>
              <a:rPr lang="en-GB" dirty="0"/>
              <a:t>Here's a diagram showing what I mean, based on a simplified version of the use case:</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in the functional model, a function is a black box with an input and an output, like this:</a:t>
            </a:r>
          </a:p>
          <a:p>
            <a:endParaRPr lang="en-GB" dirty="0"/>
          </a:p>
          <a:p>
            <a:r>
              <a:rPr lang="en-GB" dirty="0"/>
              <a:t>Behind</a:t>
            </a:r>
            <a:r>
              <a:rPr lang="en-GB" baseline="0" dirty="0"/>
              <a:t> the scenes, the overall function is created by composing smaller functions together.</a:t>
            </a:r>
          </a:p>
          <a:p>
            <a:endParaRPr lang="en-GB" baseline="0" dirty="0"/>
          </a:p>
          <a:p>
            <a:r>
              <a:rPr lang="en-GB" dirty="0"/>
              <a:t>functional data flow is *forward only*. You cannot do a U-turn or return early.</a:t>
            </a:r>
          </a:p>
          <a:p>
            <a:endParaRPr lang="en-GB" dirty="0"/>
          </a:p>
          <a:p>
            <a:r>
              <a:rPr lang="en-GB" dirty="0"/>
              <a:t>In our case, that means that all the errors *must* be sent forward to the end, as an alternative path to the happy path.</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Q: How can you bypass downstream functions when an error happens?</a:t>
            </a:r>
          </a:p>
          <a:p>
            <a:endParaRPr lang="en-GB" dirty="0"/>
          </a:p>
          <a:p>
            <a:r>
              <a:rPr lang="en-GB" dirty="0"/>
              <a:t>there is one success output and three error outputs.  This is a problem, as functions can have only *one* output, not four!</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Q: How can a function have more than one output?</a:t>
            </a:r>
          </a:p>
          <a:p>
            <a:endParaRPr lang="en-GB" dirty="0"/>
          </a:p>
          <a:p>
            <a:r>
              <a:rPr lang="en-GB" dirty="0"/>
              <a:t>How can we adapt the use case to fit this model?</a:t>
            </a:r>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 does solve the problem, but having one error case for each step in the flow is brittle and not very reusable. Can we do better?</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Much nicer</a:t>
            </a:r>
          </a:p>
          <a:p>
            <a:endParaRPr lang="en-GB" dirty="0"/>
          </a:p>
          <a:p>
            <a:r>
              <a:rPr lang="en-GB" dirty="0"/>
              <a:t>One more thing though -- as it stands there is no data in the result at all, just a success/failure status. We need to tweak it a bit so that it can contain an actual success or failure object. We will specify the success type and failure type using generics (a.k.a. type parameters).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15</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For now,</a:t>
            </a:r>
            <a:r>
              <a:rPr lang="en-GB" baseline="0" dirty="0"/>
              <a:t> I just store a message string in the failure case -- </a:t>
            </a:r>
            <a:r>
              <a:rPr lang="en-GB" dirty="0"/>
              <a:t>I'll</a:t>
            </a:r>
            <a:r>
              <a:rPr lang="en-GB" baseline="0" dirty="0"/>
              <a:t> revisit this design later.</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Note that most functional languages already have a built in type like this – in F# it's called Choice and in Haskell it's called Either, but I'm going to define it explicitly, just to make it obvious.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16</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a:t>
            </a:r>
            <a:r>
              <a:rPr lang="en-GB" baseline="0" dirty="0"/>
              <a:t> here's what the use case looks like now.</a:t>
            </a:r>
          </a:p>
          <a:p>
            <a:endParaRPr lang="en-GB" baseline="0" dirty="0"/>
          </a:p>
          <a:p>
            <a:pPr>
              <a:buFont typeface="Arial" pitchFamily="34" charset="0"/>
              <a:buChar char="•"/>
            </a:pPr>
            <a:r>
              <a:rPr lang="en-GB" sz="1200" dirty="0"/>
              <a:t> Each use case will be equivalent to a single function</a:t>
            </a:r>
          </a:p>
          <a:p>
            <a:pPr>
              <a:buFont typeface="Arial" pitchFamily="34" charset="0"/>
              <a:buChar char="•"/>
            </a:pPr>
            <a:r>
              <a:rPr lang="en-GB" sz="1200" dirty="0"/>
              <a:t> The use case function will return a union type with two cases: `Success` and `Failure`.</a:t>
            </a:r>
          </a:p>
          <a:p>
            <a:pPr>
              <a:buFont typeface="Arial" pitchFamily="34" charset="0"/>
              <a:buChar char="•"/>
            </a:pPr>
            <a:r>
              <a:rPr lang="en-GB" sz="1200" dirty="0"/>
              <a:t> The use case function will be built from a series of smaller functions, each representing one step in a data flow.</a:t>
            </a:r>
          </a:p>
          <a:p>
            <a:pPr>
              <a:buFont typeface="Arial" pitchFamily="34" charset="0"/>
              <a:buChar char="•"/>
            </a:pPr>
            <a:r>
              <a:rPr lang="en-GB" sz="1200" dirty="0"/>
              <a:t> The errors from each step will be combined into a single error path.</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17</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Q: How can you bypass downstream functions when an error happens?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18</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Monads are confusing</a:t>
            </a:r>
            <a:r>
              <a:rPr lang="en-GB" baseline="0" dirty="0"/>
              <a:t> – there are blog posts called “I hate monads” and the </a:t>
            </a:r>
            <a:r>
              <a:rPr lang="en-GB" baseline="0" dirty="0" err="1"/>
              <a:t>haskell</a:t>
            </a:r>
            <a:r>
              <a:rPr lang="en-GB" baseline="0" dirty="0"/>
              <a:t> wiki has a long list of monad tutorials.</a:t>
            </a:r>
          </a:p>
          <a:p>
            <a:endParaRPr lang="en-GB" baseline="0" dirty="0"/>
          </a:p>
          <a:p>
            <a:r>
              <a:rPr lang="en-GB" baseline="0" dirty="0"/>
              <a:t>So I will choose to avoid all the confusion, and ban monads altogether! The rest of the talk will be a monad free zone.</a:t>
            </a:r>
            <a:endParaRPr lang="en-GB" dirty="0"/>
          </a:p>
          <a:p>
            <a:endParaRPr lang="en-GB" dirty="0"/>
          </a:p>
          <a:p>
            <a:r>
              <a:rPr lang="en-GB" dirty="0"/>
              <a:t>Doesn’t mean I won’t be using the same concepts</a:t>
            </a:r>
            <a:r>
              <a:rPr lang="en-GB" baseline="0" dirty="0"/>
              <a:t> – I just won’t call them monads!</a:t>
            </a:r>
          </a:p>
          <a:p>
            <a:endParaRPr lang="en-GB" baseline="0" dirty="0"/>
          </a:p>
          <a:p>
            <a:r>
              <a:rPr lang="en-GB" baseline="0" dirty="0"/>
              <a:t>Some people might say that this is anti-intellectual, and that you should just learn the standard terminology</a:t>
            </a:r>
          </a:p>
          <a:p>
            <a:endParaRPr lang="en-GB" baseline="0" dirty="0"/>
          </a:p>
          <a:p>
            <a:r>
              <a:rPr lang="en-GB" dirty="0"/>
              <a:t>I would say no... Understand the concepts first, terminology comes after. In some cases you don’t need to know the terminology at all, like the man who  discovered to </a:t>
            </a:r>
            <a:r>
              <a:rPr lang="en-GB" sz="1200" b="0" i="0" kern="1200" dirty="0">
                <a:solidFill>
                  <a:schemeClr val="tx1"/>
                </a:solidFill>
                <a:latin typeface="+mn-lt"/>
                <a:ea typeface="+mn-ea"/>
                <a:cs typeface="+mn-cs"/>
              </a:rPr>
              <a:t>his astonishment that he</a:t>
            </a:r>
            <a:r>
              <a:rPr lang="en-GB" baseline="0" dirty="0"/>
              <a:t> had </a:t>
            </a:r>
            <a:r>
              <a:rPr lang="en-GB" dirty="0"/>
              <a:t>"been speaking prose all his life, and didn't even know it!"</a:t>
            </a:r>
          </a:p>
        </p:txBody>
      </p:sp>
      <p:sp>
        <p:nvSpPr>
          <p:cNvPr id="4" name="Slide Number Placeholder 3"/>
          <p:cNvSpPr>
            <a:spLocks noGrp="1"/>
          </p:cNvSpPr>
          <p:nvPr>
            <p:ph type="sldNum" sz="quarter" idx="10"/>
          </p:nvPr>
        </p:nvSpPr>
        <p:spPr/>
        <p:txBody>
          <a:bodyPr/>
          <a:lstStyle/>
          <a:p>
            <a:fld id="{6E019231-B7EF-43E0-B22C-3641212412A8}" type="slidenum">
              <a:rPr lang="en-GB" smtClean="0"/>
              <a:pPr/>
              <a:t>54</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indent="-457200">
              <a:buFont typeface="Arial" pitchFamily="34" charset="0"/>
              <a:buChar char="•"/>
            </a:pPr>
            <a:r>
              <a:rPr lang="en-GB" sz="2800" dirty="0"/>
              <a:t>Domain-driven design applied to errors</a:t>
            </a:r>
          </a:p>
          <a:p>
            <a:pPr lvl="1" indent="-457200">
              <a:buFont typeface="Arial" pitchFamily="34" charset="0"/>
              <a:buChar char="•"/>
            </a:pPr>
            <a:r>
              <a:rPr lang="en-GB" sz="2800" dirty="0"/>
              <a:t>Processing events in parallel</a:t>
            </a:r>
          </a:p>
          <a:p>
            <a:pPr lvl="1" indent="-457200">
              <a:buFont typeface="Arial" pitchFamily="34" charset="0"/>
              <a:buChar char="•"/>
            </a:pPr>
            <a:r>
              <a:rPr lang="en-GB" sz="2800" dirty="0"/>
              <a:t>Domain Events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So</a:t>
            </a:r>
            <a:r>
              <a:rPr lang="en-GB" baseline="0" dirty="0"/>
              <a:t> instead of monads, I’m going to use an analogy that is more concrete and understandable.  Railways.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55</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a:t>
            </a:r>
            <a:r>
              <a:rPr lang="en-GB" baseline="0" dirty="0"/>
              <a:t> instead of monads, I’m going to use a analogy that is more concrete and understandable.  Railways.</a:t>
            </a:r>
          </a:p>
          <a:p>
            <a:endParaRPr lang="en-GB" baseline="0" dirty="0"/>
          </a:p>
          <a:p>
            <a:r>
              <a:rPr lang="en-GB" baseline="0" dirty="0"/>
              <a:t>I’m going to represent a function by a piece of railway track.</a:t>
            </a:r>
          </a:p>
          <a:p>
            <a:r>
              <a:rPr lang="en-GB" baseline="0" dirty="0"/>
              <a:t>On the track is a magical tunnel that transforms the cargo of whatever train goes through it.</a:t>
            </a:r>
          </a:p>
          <a:p>
            <a:endParaRPr lang="en-GB" baseline="0" dirty="0"/>
          </a:p>
          <a:p>
            <a:r>
              <a:rPr lang="en-GB" baseline="0" dirty="0"/>
              <a:t>So </a:t>
            </a:r>
            <a:r>
              <a:rPr lang="en-GB" baseline="0" dirty="0" err="1"/>
              <a:t>ege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56</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I'm using the F# left to right composition operator</a:t>
            </a:r>
            <a:r>
              <a:rPr lang="en-GB" baseline="0" dirty="0"/>
              <a:t> here. Haskell people, replace with a dot. In </a:t>
            </a:r>
            <a:r>
              <a:rPr lang="en-GB" baseline="0" dirty="0" err="1"/>
              <a:t>Ocaml</a:t>
            </a:r>
            <a:r>
              <a:rPr lang="en-GB" baseline="0" dirty="0"/>
              <a:t>, I don't know what you'd use...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58</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a brand</a:t>
            </a:r>
            <a:r>
              <a:rPr lang="en-GB" baseline="0" dirty="0"/>
              <a:t> new function – what's more you can't tell that it was originally built from smaller functions.</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59</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Here we have a function</a:t>
            </a:r>
            <a:r>
              <a:rPr lang="en-GB" baseline="0" dirty="0"/>
              <a:t> that could be a success or failure</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Consider the validation function. How would it work?  Some data goes in, but what comes out?</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Well, there are two possible cases: either the data is valid (the happy path), or something is wrong, in which case we go onto the failure path and bypass the rest of the steps, like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So how do we map this to a the railway</a:t>
            </a:r>
            <a:r>
              <a:rPr lang="en-GB" baseline="0" dirty="0"/>
              <a:t> metaphor?</a:t>
            </a:r>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60</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how does</a:t>
            </a:r>
            <a:r>
              <a:rPr lang="en-GB" baseline="0" dirty="0"/>
              <a:t> the railway metaphor help us with error handling?</a:t>
            </a:r>
          </a:p>
          <a:p>
            <a:endParaRPr lang="en-GB" baseline="0" dirty="0"/>
          </a:p>
          <a:p>
            <a:r>
              <a:rPr lang="en-GB" dirty="0"/>
              <a:t>Railways have switches ("points" in the UK) for directing trains onto a different track. We can think of these "Success/Failure" functions as railway switches, like this: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61</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we have a lot of these "one input -&gt; Success/Failure output" functions -- how do we connect them together? </a:t>
            </a:r>
          </a:p>
          <a:p>
            <a:endParaRPr lang="en-GB" dirty="0"/>
          </a:p>
          <a:p>
            <a:endParaRPr lang="en-GB" dirty="0"/>
          </a:p>
          <a:p>
            <a:r>
              <a:rPr lang="en-GB" dirty="0"/>
              <a:t>What we want to do is connect the `Success` output of one to the input of the next, but somehow bypass the second function in case of a `Failure` output.  This diagram gives the general idea:</a:t>
            </a:r>
          </a:p>
          <a:p>
            <a:endParaRPr lang="en-GB" dirty="0"/>
          </a:p>
          <a:p>
            <a:endParaRPr lang="en-GB" dirty="0"/>
          </a:p>
          <a:p>
            <a:r>
              <a:rPr lang="en-GB" dirty="0"/>
              <a:t>Do not pass go, do not collect 200 pounds or dollars</a:t>
            </a:r>
          </a:p>
        </p:txBody>
      </p:sp>
      <p:sp>
        <p:nvSpPr>
          <p:cNvPr id="4" name="Slide Number Placeholder 3"/>
          <p:cNvSpPr>
            <a:spLocks noGrp="1"/>
          </p:cNvSpPr>
          <p:nvPr>
            <p:ph type="sldNum" sz="quarter" idx="10"/>
          </p:nvPr>
        </p:nvSpPr>
        <p:spPr/>
        <p:txBody>
          <a:bodyPr/>
          <a:lstStyle/>
          <a:p>
            <a:fld id="{6E019231-B7EF-43E0-B22C-3641212412A8}" type="slidenum">
              <a:rPr lang="en-GB" smtClean="0"/>
              <a:pPr/>
              <a:t>62</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we have a lot of these "one input -&gt; Success/Failure output" functions -- how do we connect them together? </a:t>
            </a:r>
          </a:p>
          <a:p>
            <a:endParaRPr lang="en-GB" dirty="0"/>
          </a:p>
          <a:p>
            <a:r>
              <a:rPr lang="en-GB" dirty="0"/>
              <a:t>How do we combine them so that both failure tracks are connected?  It's obvious -- like this!</a:t>
            </a:r>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63</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And if we have a whole series of switches, we will end up with a two track system, looking something like this,</a:t>
            </a:r>
            <a:r>
              <a:rPr lang="en-GB" baseline="0" dirty="0"/>
              <a:t> how would we combine them?</a:t>
            </a:r>
          </a:p>
          <a:p>
            <a:endParaRPr lang="en-GB" baseline="0" dirty="0"/>
          </a:p>
          <a:p>
            <a:r>
              <a:rPr lang="en-GB" baseline="0" dirty="0"/>
              <a:t>I'm going to ignore the </a:t>
            </a:r>
            <a:r>
              <a:rPr lang="en-GB" baseline="0" dirty="0" err="1"/>
              <a:t>canonicalize</a:t>
            </a:r>
            <a:r>
              <a:rPr lang="en-GB" baseline="0" dirty="0"/>
              <a:t> function for now.</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64</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we have a lot of these "one input -&gt; Success/Failure output" functions -- how do we connect them together? </a:t>
            </a:r>
          </a:p>
          <a:p>
            <a:endParaRPr lang="en-GB" dirty="0"/>
          </a:p>
          <a:p>
            <a:r>
              <a:rPr lang="en-GB" dirty="0"/>
              <a:t>How do we combine them so that both failure tracks are connected?  It's obvious -- like this!</a:t>
            </a:r>
          </a:p>
          <a:p>
            <a:endParaRPr lang="en-GB" dirty="0"/>
          </a:p>
          <a:p>
            <a:r>
              <a:rPr lang="en-GB" dirty="0"/>
              <a:t>And if we have a whole series of switches, we will end up with a two track system, looking something like this: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65</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66</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Now stepping back and looking at the big picture, we can see that we will have a series of black box functions that appear to be straddling a two-track railway, each function processing data and passing it down the track to the next function:</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67</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if we look inside the functions, we can see that there is actually a switch inside each one, for shunting bad data onto the failure track:</a:t>
            </a:r>
          </a:p>
          <a:p>
            <a:endParaRPr lang="en-GB" dirty="0"/>
          </a:p>
          <a:p>
            <a:r>
              <a:rPr lang="en-GB" dirty="0"/>
              <a:t>Note that once we get on the failure path, we never (normally) get back onto the happy path. We just bypass the rest of the functions until we reach the end.</a:t>
            </a:r>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68</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Imagine that a standard function is a black box (a tunnel, say) sitting on a one-track railway. It has one input and one output.</a:t>
            </a:r>
          </a:p>
          <a:p>
            <a:endParaRPr lang="en-GB" dirty="0"/>
          </a:p>
          <a:p>
            <a:r>
              <a:rPr lang="en-GB" dirty="0"/>
              <a:t>If we want to connect a series of these one-track functions, we can use the left-to-right composition operator, with the symbol `&gt;&gt;`. </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69</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only constraint on composition is that the output type of the left-hand function has to match the input type of the right-hand function.</a:t>
            </a:r>
          </a:p>
          <a:p>
            <a:endParaRPr lang="en-GB" dirty="0"/>
          </a:p>
          <a:p>
            <a:r>
              <a:rPr lang="en-GB" dirty="0"/>
              <a:t>In our railway analogy, this means that you can connect one-track output to one-track input, or two-track output to two-track input, but you *can't* directly connect two-track output to one-track input.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70</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you *can't* directly connect two-track output to one-track input.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71</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run into a problem.</a:t>
            </a:r>
          </a:p>
          <a:p>
            <a:endParaRPr lang="en-GB" dirty="0"/>
          </a:p>
          <a:p>
            <a:r>
              <a:rPr lang="en-GB" dirty="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a:p>
          <a:p>
            <a:r>
              <a:rPr lang="en-GB" dirty="0"/>
              <a:t>Once</a:t>
            </a:r>
            <a:r>
              <a:rPr lang="en-GB" baseline="0" dirty="0"/>
              <a:t> we have converted it from a switch to a two-track, then composition is easy.</a:t>
            </a:r>
            <a:endParaRPr lang="en-GB" dirty="0"/>
          </a:p>
          <a:p>
            <a:endParaRPr lang="en-GB" dirty="0"/>
          </a:p>
          <a:p>
            <a:r>
              <a:rPr lang="en-GB" sz="1200" b="0" i="0" kern="1200" dirty="0">
                <a:solidFill>
                  <a:schemeClr val="tx1"/>
                </a:solidFill>
                <a:latin typeface="+mn-lt"/>
                <a:ea typeface="+mn-ea"/>
                <a:cs typeface="+mn-cs"/>
              </a:rPr>
              <a:t>Now this is not the only</a:t>
            </a:r>
            <a:r>
              <a:rPr lang="en-GB" sz="1200" b="0" i="0" kern="1200" baseline="0" dirty="0">
                <a:solidFill>
                  <a:schemeClr val="tx1"/>
                </a:solidFill>
                <a:latin typeface="+mn-lt"/>
                <a:ea typeface="+mn-ea"/>
                <a:cs typeface="+mn-cs"/>
              </a:rPr>
              <a:t> way to do </a:t>
            </a:r>
            <a:r>
              <a:rPr lang="en-GB" sz="1200" b="0" i="0" kern="1200" dirty="0">
                <a:solidFill>
                  <a:schemeClr val="tx1"/>
                </a:solidFill>
                <a:latin typeface="+mn-lt"/>
                <a:ea typeface="+mn-ea"/>
                <a:cs typeface="+mn-cs"/>
              </a:rPr>
              <a:t>composition of railway</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switches – there's</a:t>
            </a:r>
            <a:r>
              <a:rPr lang="en-GB" sz="1200" b="0" i="0" kern="1200" baseline="0" dirty="0">
                <a:solidFill>
                  <a:schemeClr val="tx1"/>
                </a:solidFill>
                <a:latin typeface="+mn-lt"/>
                <a:ea typeface="+mn-ea"/>
                <a:cs typeface="+mn-cs"/>
              </a:rPr>
              <a:t> another one I like called "</a:t>
            </a:r>
            <a:r>
              <a:rPr lang="en-GB" sz="1200" b="0" i="0" kern="1200" dirty="0" err="1">
                <a:solidFill>
                  <a:schemeClr val="tx1"/>
                </a:solidFill>
                <a:latin typeface="+mn-lt"/>
                <a:ea typeface="+mn-ea"/>
                <a:cs typeface="+mn-cs"/>
              </a:rPr>
              <a:t>Kleisli</a:t>
            </a:r>
            <a:r>
              <a:rPr lang="en-GB" sz="1200" b="0" i="0" kern="1200" dirty="0">
                <a:solidFill>
                  <a:schemeClr val="tx1"/>
                </a:solidFill>
                <a:latin typeface="+mn-lt"/>
                <a:ea typeface="+mn-ea"/>
                <a:cs typeface="+mn-cs"/>
              </a:rPr>
              <a:t> composition" – but this is a good one</a:t>
            </a:r>
            <a:r>
              <a:rPr lang="en-GB" sz="1200" b="0" i="0" kern="1200" baseline="0" dirty="0">
                <a:solidFill>
                  <a:schemeClr val="tx1"/>
                </a:solidFill>
                <a:latin typeface="+mn-lt"/>
                <a:ea typeface="+mn-ea"/>
                <a:cs typeface="+mn-cs"/>
              </a:rPr>
              <a:t> for basic reusable recipe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72</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run into a problem.</a:t>
            </a:r>
          </a:p>
          <a:p>
            <a:endParaRPr lang="en-GB" dirty="0"/>
          </a:p>
          <a:p>
            <a:r>
              <a:rPr lang="en-GB" dirty="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a:p>
          <a:p>
            <a:r>
              <a:rPr lang="en-GB" dirty="0"/>
              <a:t>How can we insert the switches into the two track system?</a:t>
            </a:r>
          </a:p>
          <a:p>
            <a:endParaRPr lang="en-GB" dirty="0"/>
          </a:p>
          <a:p>
            <a:endParaRPr lang="en-GB" dirty="0"/>
          </a:p>
          <a:p>
            <a:r>
              <a:rPr lang="en-GB" dirty="0"/>
              <a:t>The answer is simple. We can create an "adapter" function that has a "hole" or "slot" for a switch function and converts it into a proper two-track function. Here's an illustration:</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73</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run into a problem.</a:t>
            </a:r>
          </a:p>
          <a:p>
            <a:endParaRPr lang="en-GB" dirty="0"/>
          </a:p>
          <a:p>
            <a:r>
              <a:rPr lang="en-GB" dirty="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a:p>
          <a:p>
            <a:r>
              <a:rPr lang="en-GB" dirty="0"/>
              <a:t>How can we insert the switches into the two track system?</a:t>
            </a:r>
          </a:p>
          <a:p>
            <a:endParaRPr lang="en-GB" dirty="0"/>
          </a:p>
          <a:p>
            <a:endParaRPr lang="en-GB" dirty="0"/>
          </a:p>
          <a:p>
            <a:r>
              <a:rPr lang="en-GB" dirty="0"/>
              <a:t>The answer is simple. We can create an "adapter" function that has a "hole" or "slot" for a switch function and converts it into a proper two-track function. Here's an illustration:</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74</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a:t>And here's what the actual code looks like. I'm going to name the adapter function `bind`, which is the standard name for it.</a:t>
            </a:r>
          </a:p>
          <a:p>
            <a:endParaRPr lang="en-GB" dirty="0"/>
          </a:p>
          <a:p>
            <a:r>
              <a:rPr lang="en-GB" dirty="0"/>
              <a:t>The bind function takes a switch function as a parameter and returns a new function. The new function takes a two-track input (which is of type `Result`) and then checks each case. If the input is a `Success` it calls the `</a:t>
            </a:r>
            <a:r>
              <a:rPr lang="en-GB" dirty="0" err="1"/>
              <a:t>switchFunction</a:t>
            </a:r>
            <a:r>
              <a:rPr lang="en-GB" dirty="0"/>
              <a:t>` with the value. But if the input is a `Failure`, then the switch function is bypassed.</a:t>
            </a:r>
          </a:p>
          <a:p>
            <a:endParaRPr lang="en-GB" dirty="0"/>
          </a:p>
          <a:p>
            <a:endParaRPr lang="en-GB" dirty="0"/>
          </a:p>
          <a:p>
            <a:r>
              <a:rPr lang="en-GB" dirty="0"/>
              <a:t>One way of interpreting this signature is that the `bind` function has one parameter, a switch function (`'a -&gt; Result&lt;..&gt;`) and it returns a fully two-track function (`Result&lt;..&gt; -&gt; Result&lt;..&gt;`) as output.</a:t>
            </a:r>
          </a:p>
          <a:p>
            <a:endParaRPr lang="en-GB" dirty="0"/>
          </a:p>
          <a:p>
            <a:r>
              <a:rPr lang="en-GB" dirty="0"/>
              <a:t>Note that this function is completely generic -- it will work with *any* switch function and *any* types. All it cares about is the "shape" of the `</a:t>
            </a:r>
            <a:r>
              <a:rPr lang="en-GB" dirty="0" err="1"/>
              <a:t>switchFunction</a:t>
            </a:r>
            <a:r>
              <a:rPr lang="en-GB" dirty="0"/>
              <a:t>`, not the actual types involved.</a:t>
            </a:r>
          </a:p>
          <a:p>
            <a:endParaRPr lang="en-GB" dirty="0"/>
          </a:p>
          <a:p>
            <a:r>
              <a:rPr lang="en-GB" dirty="0"/>
              <a:t>Let's</a:t>
            </a:r>
            <a:r>
              <a:rPr lang="en-GB" baseline="0" dirty="0"/>
              <a:t> loot at the signature for the function – this is a classic bind signature (sometimes the first two parameters are reversed). Option/Maybe bind, List bind/collect/</a:t>
            </a:r>
            <a:r>
              <a:rPr lang="en-GB" baseline="0" dirty="0" err="1"/>
              <a:t>selectMany</a:t>
            </a:r>
            <a:r>
              <a:rPr lang="en-GB" baseline="0" dirty="0"/>
              <a:t> will all look the same </a:t>
            </a:r>
          </a:p>
          <a:p>
            <a:endParaRPr lang="en-GB" baseline="0" dirty="0"/>
          </a:p>
          <a:p>
            <a:r>
              <a:rPr lang="en-GB" baseline="0" dirty="0"/>
              <a:t>In the world of lists, you will see functions with names like collect or </a:t>
            </a:r>
            <a:r>
              <a:rPr lang="en-GB" baseline="0" dirty="0" err="1"/>
              <a:t>selectMany</a:t>
            </a:r>
            <a:r>
              <a:rPr lang="en-GB" baseline="0" dirty="0"/>
              <a:t> – these are also bind under another name – you can check the sig to be sure.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75</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Let's pick a very simple use case, namely updating some customer information via a web service. </a:t>
            </a:r>
          </a:p>
          <a:p>
            <a:endParaRPr lang="en-GB" dirty="0"/>
          </a:p>
          <a:p>
            <a:r>
              <a:rPr lang="en-GB" dirty="0"/>
              <a:t>So here are the basic requirements:</a:t>
            </a:r>
          </a:p>
          <a:p>
            <a:endParaRPr lang="en-GB" dirty="0"/>
          </a:p>
          <a:p>
            <a:r>
              <a:rPr lang="en-GB" dirty="0"/>
              <a:t>* A user submits some data (</a:t>
            </a:r>
            <a:r>
              <a:rPr lang="en-GB" dirty="0" err="1"/>
              <a:t>userid</a:t>
            </a:r>
            <a:r>
              <a:rPr lang="en-GB" dirty="0"/>
              <a:t>, name and email).</a:t>
            </a:r>
          </a:p>
          <a:p>
            <a:r>
              <a:rPr lang="en-GB" dirty="0"/>
              <a:t>* We check to see that the name and email are valid.</a:t>
            </a:r>
          </a:p>
          <a:p>
            <a:r>
              <a:rPr lang="en-GB" dirty="0"/>
              <a:t>* The appropriate user record in a database is updated with the new name and email.</a:t>
            </a:r>
          </a:p>
          <a:p>
            <a:r>
              <a:rPr lang="en-GB" dirty="0"/>
              <a:t>* If the email has changed, send a verification email to that address.</a:t>
            </a:r>
          </a:p>
          <a:p>
            <a:r>
              <a:rPr lang="en-GB" dirty="0"/>
              <a:t>* Display the result of the operation to the user.</a:t>
            </a:r>
          </a:p>
          <a:p>
            <a:endParaRPr lang="en-GB" dirty="0"/>
          </a:p>
          <a:p>
            <a:r>
              <a:rPr lang="en-GB" dirty="0"/>
              <a:t>This is a typical *data centric* use case. There is some sort of request that triggers the use case, and then the request data "flows" through the system, being processed by each step in turn.</a:t>
            </a:r>
          </a:p>
          <a:p>
            <a:r>
              <a:rPr lang="en-GB" dirty="0"/>
              <a:t>This kind of scenario is common in enterprise software, which is why I am using it as an example.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recipe is also deliberately somewhat imperative, that is, it uses an explicit step-by-step workflow. I hope this approach will ease the transition from OO to FP.</a:t>
            </a:r>
          </a:p>
          <a:p>
            <a:endParaRPr lang="en-GB" dirty="0"/>
          </a:p>
          <a:p>
            <a:r>
              <a:rPr lang="en-GB" dirty="0"/>
              <a:t>I’m not using a</a:t>
            </a:r>
            <a:r>
              <a:rPr lang="en-GB" baseline="0" dirty="0"/>
              <a:t> reactive model, or </a:t>
            </a:r>
            <a:r>
              <a:rPr lang="en-GB" dirty="0"/>
              <a:t>CQRS or event sourcing</a:t>
            </a:r>
            <a:r>
              <a:rPr lang="en-GB" baseline="0" dirty="0"/>
              <a:t> – this is classic old school approach.</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 is exactly the same as the first definition. </a:t>
            </a:r>
          </a:p>
          <a:p>
            <a:endParaRPr lang="en-GB" dirty="0"/>
          </a:p>
          <a:p>
            <a:r>
              <a:rPr lang="en-GB" dirty="0"/>
              <a:t>So</a:t>
            </a:r>
            <a:r>
              <a:rPr lang="en-GB" baseline="0" dirty="0"/>
              <a:t> one of the questions I get is: "Is bind a ONE parameter function that converts a switch to a two-track function, or is it a TWO parameter function that creates a Result"?</a:t>
            </a:r>
          </a:p>
          <a:p>
            <a:endParaRPr lang="en-GB" baseline="0" dirty="0"/>
          </a:p>
          <a:p>
            <a:r>
              <a:rPr lang="en-GB" baseline="0" dirty="0"/>
              <a:t>The answer is yes,</a:t>
            </a:r>
          </a:p>
          <a:p>
            <a:endParaRPr lang="en-GB" dirty="0"/>
          </a:p>
          <a:p>
            <a:r>
              <a:rPr lang="en-GB" dirty="0"/>
              <a:t>And if you are wondering how a two parameter function can be exactly the same as a one parameter function, you need to read the post on currying</a:t>
            </a:r>
          </a:p>
        </p:txBody>
      </p:sp>
      <p:sp>
        <p:nvSpPr>
          <p:cNvPr id="4" name="Slide Number Placeholder 3"/>
          <p:cNvSpPr>
            <a:spLocks noGrp="1"/>
          </p:cNvSpPr>
          <p:nvPr>
            <p:ph type="sldNum" sz="quarter" idx="10"/>
          </p:nvPr>
        </p:nvSpPr>
        <p:spPr/>
        <p:txBody>
          <a:bodyPr/>
          <a:lstStyle/>
          <a:p>
            <a:fld id="{6E019231-B7EF-43E0-B22C-3641212412A8}" type="slidenum">
              <a:rPr lang="en-GB" smtClean="0"/>
              <a:pPr/>
              <a:t>76</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78</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79</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80</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81</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There are lots of other variants</a:t>
            </a:r>
            <a:r>
              <a:rPr lang="en-GB" baseline="0" dirty="0"/>
              <a:t> of writing bind. For example the "do" notation in </a:t>
            </a:r>
            <a:r>
              <a:rPr lang="en-GB" baseline="0" dirty="0" err="1"/>
              <a:t>haskell</a:t>
            </a:r>
            <a:r>
              <a:rPr lang="en-GB" baseline="0" dirty="0"/>
              <a:t>, and computation expressions in F#, provide syntactic sugar</a:t>
            </a:r>
          </a:p>
          <a:p>
            <a:endParaRPr lang="en-GB" baseline="0" dirty="0"/>
          </a:p>
          <a:p>
            <a:r>
              <a:rPr lang="en-GB" baseline="0" dirty="0"/>
              <a:t>Be careful with overuse of symbols – it can be intimidating and confusing for newcomers.  If I don't know a word, I can search, or I can ask a colleague ("what does Bind mean").</a:t>
            </a:r>
          </a:p>
          <a:p>
            <a:r>
              <a:rPr lang="en-GB" baseline="0" dirty="0"/>
              <a:t>But with a symbol, I don't even know what to call it.</a:t>
            </a:r>
          </a:p>
          <a:p>
            <a:endParaRPr lang="en-GB" baseline="0" dirty="0"/>
          </a:p>
          <a:p>
            <a:r>
              <a:rPr lang="en-GB" baseline="0" dirty="0"/>
              <a:t>My policy is just to use the two standard operators for piping and composition. Everything else I define at the top of the file, as I did here.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82</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83</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We can do the same thing for</a:t>
            </a:r>
            <a:r>
              <a:rPr lang="en-GB" baseline="0" dirty="0"/>
              <a:t> our top level functions as well...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84</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Let's stop </a:t>
            </a:r>
            <a:r>
              <a:rPr lang="en-GB" baseline="0" dirty="0"/>
              <a:t>boring stuff and have a joke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85</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statements, but a real application will have other components that we need to link in as well.</a:t>
            </a:r>
          </a:p>
          <a:p>
            <a:endParaRPr lang="en-GB" baseline="0" dirty="0"/>
          </a:p>
          <a:p>
            <a:r>
              <a:rPr lang="en-GB" dirty="0"/>
              <a:t>What else can you do with this analogy?</a:t>
            </a:r>
          </a:p>
        </p:txBody>
      </p:sp>
      <p:sp>
        <p:nvSpPr>
          <p:cNvPr id="4" name="Slide Number Placeholder 3"/>
          <p:cNvSpPr>
            <a:spLocks noGrp="1"/>
          </p:cNvSpPr>
          <p:nvPr>
            <p:ph type="sldNum" sz="quarter" idx="10"/>
          </p:nvPr>
        </p:nvSpPr>
        <p:spPr/>
        <p:txBody>
          <a:bodyPr/>
          <a:lstStyle/>
          <a:p>
            <a:fld id="{6E019231-B7EF-43E0-B22C-3641212412A8}" type="slidenum">
              <a:rPr lang="en-GB" smtClean="0"/>
              <a:pPr/>
              <a:t>86</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how would we implement this in</a:t>
            </a:r>
            <a:r>
              <a:rPr lang="en-GB" baseline="0" dirty="0"/>
              <a:t> a standard imperative code.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87</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88</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Well, switches</a:t>
            </a:r>
            <a:r>
              <a:rPr lang="en-GB" baseline="0" dirty="0"/>
              <a:t> are not the only things you need to work with. Sometimes, you have a simple function that doesn't have any errors – a simple one track function</a:t>
            </a:r>
          </a:p>
          <a:p>
            <a:endParaRPr lang="en-GB" baseline="0" dirty="0"/>
          </a:p>
          <a:p>
            <a:r>
              <a:rPr lang="en-GB" baseline="0" dirty="0"/>
              <a:t>But you need to fit it into a two-track model.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89</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"Map" is</a:t>
            </a:r>
            <a:r>
              <a:rPr lang="en-GB" baseline="0" dirty="0"/>
              <a:t> also sometimes called "lift", because you're lifting a function that is one-track oriented into a function that is two-track oriented </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This is another signature you will see millions of times. Replace Result with Option or List or any other wrapper/container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And again</a:t>
            </a:r>
            <a:r>
              <a:rPr lang="en-GB" baseline="0" dirty="0"/>
              <a:t>: "Is map a ONE parameter function that converts a one-track function to a two-track function, or is it a TWO parameter function that creates a Result"?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Again the answer is YES.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93</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You could also</a:t>
            </a:r>
            <a:r>
              <a:rPr lang="en-GB" baseline="0" dirty="0"/>
              <a:t> reuse the previously defined bind function. </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In theory,</a:t>
            </a:r>
            <a:r>
              <a:rPr lang="en-GB" baseline="0" dirty="0"/>
              <a:t> </a:t>
            </a:r>
            <a:r>
              <a:rPr lang="en-GB" dirty="0"/>
              <a:t>you</a:t>
            </a:r>
            <a:r>
              <a:rPr lang="en-GB" baseline="0" dirty="0"/>
              <a:t> can make it even simpler. You can't actually do this in F#, because you get the infamous "value restriction", but you can do this in Haskell</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94</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96</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Another common </a:t>
            </a:r>
            <a:r>
              <a:rPr lang="en-GB" baseline="0" dirty="0" err="1"/>
              <a:t>siutation</a:t>
            </a:r>
            <a:r>
              <a:rPr lang="en-GB" baseline="0" dirty="0"/>
              <a:t> is when you have a function that doesn't return anything (of course, it actually returns unit)  </a:t>
            </a:r>
          </a:p>
          <a:p>
            <a:endParaRPr lang="en-GB" baseline="0" dirty="0"/>
          </a:p>
          <a:p>
            <a:r>
              <a:rPr lang="en-GB" baseline="0" dirty="0"/>
              <a:t>I could also call this a "cul-de-sac" function...</a:t>
            </a:r>
          </a:p>
          <a:p>
            <a:endParaRPr lang="en-GB" baseline="0" dirty="0"/>
          </a:p>
          <a:p>
            <a:r>
              <a:rPr lang="en-GB" baseline="0" dirty="0"/>
              <a:t>But again you need to fit it into a two-track model.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97</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 call this function "tee", because it creates</a:t>
            </a:r>
            <a:r>
              <a:rPr lang="en-GB" baseline="0" dirty="0"/>
              <a:t> a tee junction</a:t>
            </a:r>
          </a:p>
          <a:p>
            <a:endParaRPr lang="en-GB" dirty="0"/>
          </a:p>
          <a:p>
            <a:r>
              <a:rPr lang="en-GB" dirty="0"/>
              <a:t>I'm not going to show</a:t>
            </a:r>
            <a:r>
              <a:rPr lang="en-GB" baseline="0" dirty="0"/>
              <a:t> the code for this one.  It's easy enough to write.</a:t>
            </a:r>
          </a:p>
          <a:p>
            <a:endParaRPr lang="en-GB" baseline="0" dirty="0"/>
          </a:p>
          <a:p>
            <a:r>
              <a:rPr lang="en-GB" baseline="0" dirty="0"/>
              <a:t>Once you </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99</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 call this function "tee", because it creates</a:t>
            </a:r>
            <a:r>
              <a:rPr lang="en-GB" baseline="0" dirty="0"/>
              <a:t> a tee junction</a:t>
            </a:r>
          </a:p>
          <a:p>
            <a:endParaRPr lang="en-GB" dirty="0"/>
          </a:p>
          <a:p>
            <a:r>
              <a:rPr lang="en-GB" dirty="0"/>
              <a:t>I'm not going to show</a:t>
            </a:r>
            <a:r>
              <a:rPr lang="en-GB" baseline="0" dirty="0"/>
              <a:t> the code for this one.  It's easy enough to write.</a:t>
            </a:r>
          </a:p>
          <a:p>
            <a:endParaRPr lang="en-GB" baseline="0" dirty="0"/>
          </a:p>
          <a:p>
            <a:r>
              <a:rPr lang="en-GB" baseline="0" dirty="0"/>
              <a:t>Once you have a one-track function that goes all the way through, you can convert it to a two-track tee function just by applying map</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100</a:t>
            </a:fld>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102</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Functional</a:t>
            </a:r>
            <a:r>
              <a:rPr lang="en-GB" baseline="0" dirty="0"/>
              <a:t> code is similar – data flows through the functions one by one</a:t>
            </a:r>
          </a:p>
        </p:txBody>
      </p:sp>
      <p:sp>
        <p:nvSpPr>
          <p:cNvPr id="4" name="Slide Number Placeholder 3"/>
          <p:cNvSpPr>
            <a:spLocks noGrp="1"/>
          </p:cNvSpPr>
          <p:nvPr>
            <p:ph type="sldNum" sz="quarter" idx="10"/>
          </p:nvPr>
        </p:nvSpPr>
        <p:spPr/>
        <p:txBody>
          <a:bodyPr/>
          <a:lstStyle/>
          <a:p>
            <a:fld id="{6E019231-B7EF-43E0-B22C-3641212412A8}" type="slidenum">
              <a:rPr lang="en-GB" smtClean="0"/>
              <a:pPr/>
              <a:t>6</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For example, you might get a Timeout</a:t>
            </a:r>
            <a:r>
              <a:rPr lang="en-GB" baseline="0" dirty="0"/>
              <a:t> exception calling the SMTP server – of course really I should be putting it on a queue.</a:t>
            </a:r>
          </a:p>
          <a:p>
            <a:endParaRPr lang="en-GB" baseline="0" dirty="0"/>
          </a:p>
          <a:p>
            <a:r>
              <a:rPr lang="en-GB" baseline="0" dirty="0"/>
              <a:t>Don't need to handle all exceptions (e.g. </a:t>
            </a:r>
            <a:r>
              <a:rPr lang="en-GB" baseline="0" dirty="0" err="1"/>
              <a:t>OutOfMemory</a:t>
            </a:r>
            <a:r>
              <a:rPr lang="en-GB" baseline="0" dirty="0"/>
              <a:t> you should just crash) but many libraries use exceptions to signal errors – </a:t>
            </a:r>
            <a:r>
              <a:rPr lang="en-GB" baseline="0" dirty="0" err="1"/>
              <a:t>FileNotFound</a:t>
            </a:r>
            <a:r>
              <a:rPr lang="en-GB" baseline="0" dirty="0"/>
              <a:t> exception, and so on.</a:t>
            </a:r>
          </a:p>
          <a:p>
            <a:r>
              <a:rPr lang="en-GB" baseline="0" dirty="0"/>
              <a:t>These should be caught and turned into the Failure path.</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103</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here's a guideline from the previous page. </a:t>
            </a:r>
            <a:r>
              <a:rPr lang="en-GB" sz="1200" dirty="0"/>
              <a:t>Convert (expected) exceptions into Failures</a:t>
            </a:r>
            <a:endParaRPr lang="en-GB" dirty="0"/>
          </a:p>
          <a:p>
            <a:endParaRPr lang="en-GB" dirty="0"/>
          </a:p>
          <a:p>
            <a:r>
              <a:rPr lang="en-GB" dirty="0"/>
              <a:t>By</a:t>
            </a:r>
            <a:r>
              <a:rPr lang="en-GB" baseline="0" dirty="0"/>
              <a:t> the way, I'd like to point out that </a:t>
            </a:r>
            <a:r>
              <a:rPr lang="en-GB" dirty="0"/>
              <a:t>"Do" is a keyword in F# and Haskell</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C00000"/>
                </a:solidFill>
                <a:latin typeface="Conformity" pitchFamily="2" charset="0"/>
              </a:rPr>
              <a:t>"Exceptions only really work reliably when nobody catches them" - Michael Grier</a:t>
            </a:r>
          </a:p>
          <a:p>
            <a:endParaRPr lang="en-GB" dirty="0"/>
          </a:p>
          <a:p>
            <a:r>
              <a:rPr lang="en-GB" dirty="0"/>
              <a:t>"take simple, reproducible and easy to diagnose failures and turn them into hard-to-debug subtle corruptions", to quote Larry </a:t>
            </a:r>
            <a:r>
              <a:rPr lang="en-GB" dirty="0" err="1"/>
              <a:t>Osterman</a:t>
            </a:r>
            <a:r>
              <a:rPr lang="en-GB" dirty="0"/>
              <a:t>.</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104</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105</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I'm not going to show the code for this one.</a:t>
            </a:r>
          </a:p>
          <a:p>
            <a:endParaRPr lang="en-GB" dirty="0"/>
          </a:p>
          <a:p>
            <a:r>
              <a:rPr lang="en-GB" dirty="0"/>
              <a:t>I think you</a:t>
            </a:r>
            <a:r>
              <a:rPr lang="en-GB" baseline="0" dirty="0"/>
              <a:t> get the idea now – given a basic "two-track" </a:t>
            </a:r>
            <a:r>
              <a:rPr lang="en-GB" baseline="0" dirty="0" err="1"/>
              <a:t>framewor</a:t>
            </a:r>
            <a:r>
              <a:rPr lang="en-GB" baseline="0" dirty="0"/>
              <a:t>, you can plug all sorts of functions into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106</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first thing I want to tweak is getting rid</a:t>
            </a:r>
            <a:r>
              <a:rPr lang="en-GB" baseline="0" dirty="0"/>
              <a:t> on the strings in the failure case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107</a:t>
            </a:fld>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there's one problem – the output is still two-track.</a:t>
            </a:r>
            <a:r>
              <a:rPr lang="en-GB" baseline="0" dirty="0"/>
              <a:t> I don't think your browser understands two-track types! </a:t>
            </a:r>
          </a:p>
          <a:p>
            <a:r>
              <a:rPr lang="en-GB" baseline="0" dirty="0"/>
              <a:t>So we need to convert it into a string or something that the caller will understand...</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108</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That's</a:t>
            </a:r>
            <a:r>
              <a:rPr lang="en-GB" baseline="0" dirty="0"/>
              <a:t> the purpose of the "</a:t>
            </a:r>
            <a:r>
              <a:rPr lang="en-GB" baseline="0" dirty="0" err="1"/>
              <a:t>returnMessage</a:t>
            </a:r>
            <a:r>
              <a:rPr lang="en-GB" baseline="0" dirty="0"/>
              <a:t>" function. It takes a two track and combines both the Success case and the Failure case into a string</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109</a:t>
            </a:fld>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There are some things that I'm not happy with though, so </a:t>
            </a:r>
            <a:r>
              <a:rPr lang="en-GB" dirty="0"/>
              <a:t>let's</a:t>
            </a:r>
            <a:r>
              <a:rPr lang="en-GB" baseline="0" dirty="0"/>
              <a:t> start tweaking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110</a:t>
            </a:fld>
            <a:endParaRPr lang="en-GB"/>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There are some things that I'm not happy with though, so </a:t>
            </a:r>
            <a:r>
              <a:rPr lang="en-GB" dirty="0"/>
              <a:t>let's</a:t>
            </a:r>
            <a:r>
              <a:rPr lang="en-GB" baseline="0" dirty="0"/>
              <a:t> start tweaking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111</a:t>
            </a:fld>
            <a:endParaRPr lang="en-GB"/>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112</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Error handling is what separates serious </a:t>
            </a:r>
            <a:r>
              <a:rPr lang="en-GB" baseline="0" dirty="0"/>
              <a:t>code from weekend hacks.  Anyone who has worked on complex enterprise software knows that a good chunk of your code is not the business logic itself, but all the error handling that goes with it</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a:t>
            </a:fld>
            <a:endParaRPr lang="en-GB"/>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first thing I want to tweak is getting rid</a:t>
            </a:r>
            <a:r>
              <a:rPr lang="en-GB" baseline="0" dirty="0"/>
              <a:t> on the strings in the failure case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113</a:t>
            </a:fld>
            <a:endParaRPr lang="en-GB"/>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By the way, please do not take this as a</a:t>
            </a:r>
            <a:r>
              <a:rPr lang="en-GB" baseline="0" dirty="0"/>
              <a:t> exemplar of good validation code – I'm using if/then/else just make things obvious.</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114</a:t>
            </a:fld>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It's</a:t>
            </a:r>
            <a:r>
              <a:rPr lang="en-GB" baseline="0" dirty="0"/>
              <a:t> almost like using constants – we have to define a new type </a:t>
            </a:r>
            <a:r>
              <a:rPr lang="en-GB" sz="1200" dirty="0" err="1">
                <a:latin typeface="Consolas" pitchFamily="49" charset="0"/>
                <a:cs typeface="Consolas" pitchFamily="49" charset="0"/>
              </a:rPr>
              <a:t>ErrorMessage</a:t>
            </a:r>
            <a:r>
              <a:rPr lang="en-GB" sz="1200" dirty="0">
                <a:latin typeface="Consolas" pitchFamily="49" charset="0"/>
                <a:cs typeface="Consolas" pitchFamily="49" charset="0"/>
              </a:rPr>
              <a:t>, rather than string, </a:t>
            </a:r>
          </a:p>
          <a:p>
            <a:r>
              <a:rPr lang="en-GB" sz="1200" dirty="0">
                <a:latin typeface="Consolas" pitchFamily="49" charset="0"/>
                <a:cs typeface="Consolas" pitchFamily="49" charset="0"/>
              </a:rPr>
              <a:t>and then </a:t>
            </a:r>
            <a:r>
              <a:rPr lang="en-GB" sz="1200" dirty="0" err="1">
                <a:latin typeface="Consolas" pitchFamily="49" charset="0"/>
                <a:cs typeface="Consolas" pitchFamily="49" charset="0"/>
              </a:rPr>
              <a:t>ErrorMessage</a:t>
            </a:r>
            <a:r>
              <a:rPr lang="en-GB" sz="1200" dirty="0">
                <a:latin typeface="Consolas" pitchFamily="49" charset="0"/>
                <a:cs typeface="Consolas" pitchFamily="49" charset="0"/>
              </a:rPr>
              <a:t> itself has a case for each possible error.</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115</a:t>
            </a:fld>
            <a:endParaRPr lang="en-GB"/>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Unlike </a:t>
            </a:r>
            <a:r>
              <a:rPr lang="en-GB" baseline="0" dirty="0"/>
              <a:t>constants, we can add extra data to each error case</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116</a:t>
            </a:fld>
            <a:endParaRPr lang="en-GB"/>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As we</a:t>
            </a:r>
            <a:r>
              <a:rPr lang="en-GB" baseline="0" dirty="0"/>
              <a:t> develop the code, we can build up a complete list of everything that could go wrong.</a:t>
            </a:r>
          </a:p>
          <a:p>
            <a:r>
              <a:rPr lang="en-GB" baseline="0" dirty="0"/>
              <a:t>Here's an example for this use case.</a:t>
            </a:r>
          </a:p>
          <a:p>
            <a:endParaRPr lang="en-GB" baseline="0" dirty="0"/>
          </a:p>
          <a:p>
            <a:r>
              <a:rPr lang="en-GB" baseline="0" dirty="0"/>
              <a:t>Yes, it's longwinded, but what I like about it is that there is now one single place to see all the error cases.  This approach forces the error cases to be treated first class citizens, not just forgotten about and lost down the back of the sofa.</a:t>
            </a:r>
          </a:p>
          <a:p>
            <a:endParaRPr lang="en-GB" baseline="0" dirty="0"/>
          </a:p>
          <a:p>
            <a:r>
              <a:rPr lang="en-GB" baseline="0" dirty="0"/>
              <a:t>It acts as type-safe documentation that can't go out of date.</a:t>
            </a:r>
          </a:p>
          <a:p>
            <a:r>
              <a:rPr lang="en-GB" baseline="0" dirty="0"/>
              <a:t>If you are doing domain driven design, it can also triggers important conversations – what should happen if there is a concurrency error, or the </a:t>
            </a:r>
            <a:r>
              <a:rPr lang="en-GB" baseline="0" dirty="0" err="1"/>
              <a:t>smtp</a:t>
            </a:r>
            <a:r>
              <a:rPr lang="en-GB" baseline="0" dirty="0"/>
              <a:t> server times out. These are conversations that are not had often enough, in my opinion.</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117</a:t>
            </a:fld>
            <a:endParaRPr lang="en-GB"/>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As we</a:t>
            </a:r>
            <a:r>
              <a:rPr lang="en-GB" baseline="0" dirty="0"/>
              <a:t> develop the code, we can build up a complete list of everything that could go wrong.</a:t>
            </a:r>
          </a:p>
          <a:p>
            <a:r>
              <a:rPr lang="en-GB" baseline="0" dirty="0"/>
              <a:t>Here's an example for this use case.</a:t>
            </a:r>
          </a:p>
          <a:p>
            <a:endParaRPr lang="en-GB" baseline="0" dirty="0"/>
          </a:p>
          <a:p>
            <a:r>
              <a:rPr lang="en-GB" baseline="0" dirty="0"/>
              <a:t>Yes, it's longwinded, but what I like about it is that there is now one single place to see all the error cases.  This approach forces the error cases to be treated first class citizens, not just forgotten about and lost down the back of the sofa.</a:t>
            </a:r>
          </a:p>
          <a:p>
            <a:endParaRPr lang="en-GB" baseline="0" dirty="0"/>
          </a:p>
          <a:p>
            <a:r>
              <a:rPr lang="en-GB" baseline="0" dirty="0"/>
              <a:t>It acts as type-safe documentation that can't go out of date.</a:t>
            </a:r>
          </a:p>
          <a:p>
            <a:r>
              <a:rPr lang="en-GB" baseline="0" dirty="0"/>
              <a:t>If you are doing domain driven design, it can also triggers important conversations – what should happen if there is a concurrency error, or the </a:t>
            </a:r>
            <a:r>
              <a:rPr lang="en-GB" baseline="0" dirty="0" err="1"/>
              <a:t>smtp</a:t>
            </a:r>
            <a:r>
              <a:rPr lang="en-GB" baseline="0" dirty="0"/>
              <a:t> server times out. These are conversations that are not had often enough, in my opinion.</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118</a:t>
            </a:fld>
            <a:endParaRPr lang="en-GB"/>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this approach,</a:t>
            </a:r>
            <a:r>
              <a:rPr lang="en-GB" baseline="0" dirty="0"/>
              <a:t> the cases are as string free as possible – Only at the last minute are the cases converted to strings. The "</a:t>
            </a:r>
            <a:r>
              <a:rPr lang="en-GB" sz="1200" b="1" dirty="0" err="1">
                <a:latin typeface="Consolas" pitchFamily="49" charset="0"/>
                <a:cs typeface="Consolas" pitchFamily="49" charset="0"/>
              </a:rPr>
              <a:t>returnMessage</a:t>
            </a:r>
            <a:r>
              <a:rPr lang="en-GB" sz="1200" dirty="0">
                <a:latin typeface="Consolas" pitchFamily="49" charset="0"/>
                <a:cs typeface="Consolas" pitchFamily="49" charset="0"/>
              </a:rPr>
              <a:t>" function that is at the very</a:t>
            </a:r>
            <a:r>
              <a:rPr lang="en-GB" sz="1200" baseline="0" dirty="0">
                <a:latin typeface="Consolas" pitchFamily="49" charset="0"/>
                <a:cs typeface="Consolas" pitchFamily="49" charset="0"/>
              </a:rPr>
              <a:t> end of the function chain is the place to do this.</a:t>
            </a:r>
            <a:endParaRPr lang="en-GB" baseline="0" dirty="0"/>
          </a:p>
          <a:p>
            <a:endParaRPr lang="en-GB" baseline="0" dirty="0"/>
          </a:p>
          <a:p>
            <a:r>
              <a:rPr lang="en-GB" baseline="0" dirty="0"/>
              <a:t>This has a number of benefits</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First, different conversions can be used depending on the target. E.g. End-user vs. Logging. For example,</a:t>
            </a:r>
            <a:r>
              <a:rPr lang="en-GB" baseline="0" dirty="0">
                <a:solidFill>
                  <a:srgbClr val="C00000"/>
                </a:solidFill>
                <a:latin typeface="Conformity" pitchFamily="2" charset="0"/>
              </a:rPr>
              <a:t> if I get a timeout, I can hide the details from the user, but including them when logging.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Also, because</a:t>
            </a:r>
            <a:r>
              <a:rPr lang="en-GB" baseline="0" dirty="0">
                <a:solidFill>
                  <a:srgbClr val="C00000"/>
                </a:solidFill>
                <a:latin typeface="Conformity" pitchFamily="2" charset="0"/>
              </a:rPr>
              <a:t> all the strings are in one place, localization and translation is much easier.</a:t>
            </a:r>
            <a:endParaRPr lang="en-GB"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C00000"/>
              </a:solidFill>
              <a:latin typeface="Conformity" pitchFamily="2" charset="0"/>
            </a:endParaRPr>
          </a:p>
          <a:p>
            <a:endParaRPr lang="en-GB" baseline="0"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119</a:t>
            </a:fld>
            <a:endParaRPr lang="en-GB"/>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this approach,</a:t>
            </a:r>
            <a:r>
              <a:rPr lang="en-GB" baseline="0" dirty="0"/>
              <a:t> the cases are as string free as possible – Only at the last minute are the cases converted to strings. The "</a:t>
            </a:r>
            <a:r>
              <a:rPr lang="en-GB" sz="1200" b="1" dirty="0" err="1">
                <a:latin typeface="Consolas" pitchFamily="49" charset="0"/>
                <a:cs typeface="Consolas" pitchFamily="49" charset="0"/>
              </a:rPr>
              <a:t>returnMessage</a:t>
            </a:r>
            <a:r>
              <a:rPr lang="en-GB" sz="1200" dirty="0">
                <a:latin typeface="Consolas" pitchFamily="49" charset="0"/>
                <a:cs typeface="Consolas" pitchFamily="49" charset="0"/>
              </a:rPr>
              <a:t>" function that is at the very</a:t>
            </a:r>
            <a:r>
              <a:rPr lang="en-GB" sz="1200" baseline="0" dirty="0">
                <a:latin typeface="Consolas" pitchFamily="49" charset="0"/>
                <a:cs typeface="Consolas" pitchFamily="49" charset="0"/>
              </a:rPr>
              <a:t> end of the function chain is the place to do this.</a:t>
            </a:r>
            <a:endParaRPr lang="en-GB" baseline="0" dirty="0"/>
          </a:p>
          <a:p>
            <a:endParaRPr lang="en-GB" baseline="0" dirty="0"/>
          </a:p>
          <a:p>
            <a:r>
              <a:rPr lang="en-GB" baseline="0" dirty="0"/>
              <a:t>This has a number of benefits</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First, different conversions can be used depending on the target. E.g. End-user vs. Logging. For example,</a:t>
            </a:r>
            <a:r>
              <a:rPr lang="en-GB" baseline="0" dirty="0">
                <a:solidFill>
                  <a:srgbClr val="C00000"/>
                </a:solidFill>
                <a:latin typeface="Conformity" pitchFamily="2" charset="0"/>
              </a:rPr>
              <a:t> if I get a timeout, I can hide the details from the user, but including them when logging.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Also, because</a:t>
            </a:r>
            <a:r>
              <a:rPr lang="en-GB" baseline="0" dirty="0">
                <a:solidFill>
                  <a:srgbClr val="C00000"/>
                </a:solidFill>
                <a:latin typeface="Conformity" pitchFamily="2" charset="0"/>
              </a:rPr>
              <a:t> all the strings are in one place, localization and translation is much easier.</a:t>
            </a:r>
            <a:endParaRPr lang="en-GB"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C00000"/>
              </a:solidFill>
              <a:latin typeface="Conformity" pitchFamily="2" charset="0"/>
            </a:endParaRPr>
          </a:p>
          <a:p>
            <a:endParaRPr lang="en-GB" baseline="0"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120</a:t>
            </a:fld>
            <a:endParaRPr lang="en-GB"/>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121</a:t>
            </a:fld>
            <a:endParaRPr lang="en-GB"/>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Rather than having a specific method that adds three switches </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123</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One thing</a:t>
            </a:r>
            <a:r>
              <a:rPr lang="en-GB" baseline="0" dirty="0"/>
              <a:t> is that many examples of using functional programming are just like the code samples I just showed you.</a:t>
            </a:r>
          </a:p>
          <a:p>
            <a:r>
              <a:rPr lang="en-GB" baseline="0" dirty="0"/>
              <a:t>A bit over simplified and gives the impression that functional programmers are naive and don't think about the real world.</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a:t>
            </a:fld>
            <a:endParaRPr lang="en-GB"/>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a:t>
            </a:r>
            <a:r>
              <a:rPr lang="en-GB" baseline="0" dirty="0"/>
              <a:t> is related to </a:t>
            </a:r>
            <a:r>
              <a:rPr lang="en-GB" baseline="0" dirty="0" err="1"/>
              <a:t>monoids</a:t>
            </a:r>
            <a:r>
              <a:rPr lang="en-GB" baseline="0" dirty="0"/>
              <a:t> and </a:t>
            </a:r>
            <a:r>
              <a:rPr lang="en-GB" baseline="0" dirty="0" err="1"/>
              <a:t>semigroups</a:t>
            </a:r>
            <a:r>
              <a:rPr lang="en-GB" baseline="0" dirty="0"/>
              <a:t> – for more, see my post "</a:t>
            </a:r>
            <a:r>
              <a:rPr lang="en-GB" baseline="0" dirty="0" err="1"/>
              <a:t>monoids</a:t>
            </a:r>
            <a:r>
              <a:rPr lang="en-GB" baseline="0" dirty="0"/>
              <a:t> without tears"</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125</a:t>
            </a:fld>
            <a:endParaRPr lang="en-GB"/>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error</a:t>
            </a:r>
            <a:r>
              <a:rPr lang="en-GB" baseline="0" dirty="0"/>
              <a:t> message being a list will cascade </a:t>
            </a:r>
            <a:r>
              <a:rPr lang="en-GB" baseline="0" dirty="0" err="1"/>
              <a:t>int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129</a:t>
            </a:fld>
            <a:endParaRPr lang="en-GB"/>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135</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Proper error handling is what separates serious </a:t>
            </a:r>
            <a:r>
              <a:rPr lang="en-GB" baseline="0" dirty="0"/>
              <a:t>code from weekend hacks.  Anyone who has worked on complex enterprise software knows that a good chunk of your code is not the business logic itself, but all the error handling that goes with it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D8BD707-D9CF-40AE-B4C6-C98DA3205C09}" type="datetimeFigureOut">
              <a:rPr lang="en-US" smtClean="0"/>
              <a:pPr/>
              <a:t>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lang="en-GB"/>
          </a:p>
        </p:txBody>
      </p:sp>
      <p:sp>
        <p:nvSpPr>
          <p:cNvPr id="9" name="Date Placeholder 8"/>
          <p:cNvSpPr>
            <a:spLocks noGrp="1"/>
          </p:cNvSpPr>
          <p:nvPr>
            <p:ph type="dt" sz="half" idx="10"/>
          </p:nvPr>
        </p:nvSpPr>
        <p:spPr/>
        <p:txBody>
          <a:bodyPr/>
          <a:lstStyle/>
          <a:p>
            <a:fld id="{1D8BD707-D9CF-40AE-B4C6-C98DA3205C09}" type="datetimeFigureOut">
              <a:rPr lang="en-US" smtClean="0"/>
              <a:pPr/>
              <a:t>1/15/19</a:t>
            </a:fld>
            <a:endParaRPr lang="en-US"/>
          </a:p>
        </p:txBody>
      </p:sp>
      <p:sp>
        <p:nvSpPr>
          <p:cNvPr id="10" name="Slide Number Placeholder 9"/>
          <p:cNvSpPr>
            <a:spLocks noGrp="1"/>
          </p:cNvSpPr>
          <p:nvPr>
            <p:ph type="sldNum" sz="quarter" idx="11"/>
          </p:nvPr>
        </p:nvSpPr>
        <p:spPr/>
        <p:txBody>
          <a:bodyPr/>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D8BD707-D9CF-40AE-B4C6-C98DA3205C09}" type="datetimeFigureOut">
              <a:rPr lang="en-US" smtClean="0"/>
              <a:pPr/>
              <a:t>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D8BD707-D9CF-40AE-B4C6-C98DA3205C09}" type="datetimeFigureOut">
              <a:rPr lang="en-US" smtClean="0"/>
              <a:pPr/>
              <a:t>1/15/19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D8BD707-D9CF-40AE-B4C6-C98DA3205C09}" type="datetimeFigureOut">
              <a:rPr lang="en-US" smtClean="0"/>
              <a:pPr/>
              <a:t>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Small)">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640960" cy="490066"/>
          </a:xfrm>
        </p:spPr>
        <p:txBody>
          <a:bodyPr>
            <a:noAutofit/>
          </a:bodyPr>
          <a:lstStyle>
            <a:lvl1pPr algn="l">
              <a:defRPr sz="2800">
                <a:solidFill>
                  <a:schemeClr val="bg1">
                    <a:lumMod val="65000"/>
                  </a:schemeClr>
                </a:solidFill>
                <a:latin typeface="Franklin Gothic Medium" pitchFamily="34" charset="0"/>
              </a:defRPr>
            </a:lvl1p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3E51AE1-492D-46DA-BE09-3318B7B36C6C}" type="datetimeFigureOut">
              <a:rPr lang="en-GB" smtClean="0"/>
              <a:pPr/>
              <a:t>15/01/2019</a:t>
            </a:fld>
            <a:endParaRPr lang="en-GB" dirty="0"/>
          </a:p>
        </p:txBody>
      </p:sp>
      <p:sp>
        <p:nvSpPr>
          <p:cNvPr id="4" name="Footer Placeholder 3"/>
          <p:cNvSpPr>
            <a:spLocks noGrp="1"/>
          </p:cNvSpPr>
          <p:nvPr>
            <p:ph type="ftr" sz="quarter" idx="11"/>
          </p:nvPr>
        </p:nvSpPr>
        <p:spPr/>
        <p:txBody>
          <a:bodyPr/>
          <a:lstStyle/>
          <a:p>
            <a:r>
              <a:rPr lang="en-GB"/>
              <a:t>NDC London 2013</a:t>
            </a:r>
            <a:endParaRPr lang="en-GB" dirty="0"/>
          </a:p>
        </p:txBody>
      </p:sp>
      <p:sp>
        <p:nvSpPr>
          <p:cNvPr id="5" name="Slide Number Placeholder 4"/>
          <p:cNvSpPr>
            <a:spLocks noGrp="1"/>
          </p:cNvSpPr>
          <p:nvPr>
            <p:ph type="sldNum" sz="quarter" idx="12"/>
          </p:nvPr>
        </p:nvSpPr>
        <p:spPr/>
        <p:txBody>
          <a:bodyPr/>
          <a:lstStyle/>
          <a:p>
            <a:fld id="{760BBF39-6656-4BD3-8306-81895D562F47}"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Hidden Title ">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640960" cy="490066"/>
          </a:xfrm>
        </p:spPr>
        <p:txBody>
          <a:bodyPr>
            <a:noAutofit/>
          </a:bodyPr>
          <a:lstStyle>
            <a:lvl1pPr algn="l">
              <a:defRPr sz="2800">
                <a:solidFill>
                  <a:schemeClr val="bg1"/>
                </a:solidFill>
                <a:latin typeface="Franklin Gothic Medium" pitchFamily="34" charset="0"/>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13E51AE1-492D-46DA-BE09-3318B7B36C6C}" type="datetimeFigureOut">
              <a:rPr lang="en-GB" smtClean="0"/>
              <a:pPr/>
              <a:t>15/01/2019</a:t>
            </a:fld>
            <a:endParaRPr lang="en-GB" dirty="0"/>
          </a:p>
        </p:txBody>
      </p:sp>
      <p:sp>
        <p:nvSpPr>
          <p:cNvPr id="4" name="Footer Placeholder 3"/>
          <p:cNvSpPr>
            <a:spLocks noGrp="1"/>
          </p:cNvSpPr>
          <p:nvPr>
            <p:ph type="ftr" sz="quarter" idx="11"/>
          </p:nvPr>
        </p:nvSpPr>
        <p:spPr/>
        <p:txBody>
          <a:bodyPr/>
          <a:lstStyle/>
          <a:p>
            <a:r>
              <a:rPr lang="en-GB"/>
              <a:t>NDC London 2013</a:t>
            </a:r>
            <a:endParaRPr lang="en-GB" dirty="0"/>
          </a:p>
        </p:txBody>
      </p:sp>
      <p:sp>
        <p:nvSpPr>
          <p:cNvPr id="5" name="Slide Number Placeholder 4"/>
          <p:cNvSpPr>
            <a:spLocks noGrp="1"/>
          </p:cNvSpPr>
          <p:nvPr>
            <p:ph type="sldNum" sz="quarter" idx="12"/>
          </p:nvPr>
        </p:nvSpPr>
        <p:spPr/>
        <p:txBody>
          <a:bodyPr/>
          <a:lstStyle/>
          <a:p>
            <a:fld id="{760BBF39-6656-4BD3-8306-81895D562F47}"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1/15/19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87"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85979E-2B24-4CFB-B096-BC2F676A8107}" type="datetimeFigureOut">
              <a:rPr lang="en-GB" smtClean="0"/>
              <a:pPr/>
              <a:t>15/01/2019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err="1"/>
              <a:t>ssss</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E657C-D340-413A-8E6C-26EECB6302B2}"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67.png"/></Relationships>
</file>

<file path=ppt/slides/_rels/slide10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71.png"/></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7.png"/><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6.png"/><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gif"/><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9375"/>
            <a:ext cx="7772400" cy="1470025"/>
          </a:xfrm>
        </p:spPr>
        <p:txBody>
          <a:bodyPr>
            <a:normAutofit/>
          </a:bodyPr>
          <a:lstStyle/>
          <a:p>
            <a:r>
              <a:rPr lang="en-GB" dirty="0"/>
              <a:t>Railway Oriented Programming</a:t>
            </a:r>
            <a:br>
              <a:rPr lang="en-GB" dirty="0"/>
            </a:br>
            <a:r>
              <a:rPr lang="en-GB" sz="2800" dirty="0"/>
              <a:t>A functional approach to error handling</a:t>
            </a:r>
            <a:endParaRPr lang="en-GB" dirty="0"/>
          </a:p>
        </p:txBody>
      </p:sp>
      <p:sp>
        <p:nvSpPr>
          <p:cNvPr id="11" name="Subtitle 2"/>
          <p:cNvSpPr txBox="1">
            <a:spLocks/>
          </p:cNvSpPr>
          <p:nvPr/>
        </p:nvSpPr>
        <p:spPr>
          <a:xfrm>
            <a:off x="683568" y="3573016"/>
            <a:ext cx="7920880" cy="2423120"/>
          </a:xfrm>
          <a:prstGeom prst="rect">
            <a:avLst/>
          </a:prstGeom>
        </p:spPr>
        <p:txBody>
          <a:bodyPr vert="horz" lIns="91440" tIns="45720" rIns="91440" bIns="45720" rtlCol="0">
            <a:normAutofit fontScale="92500" lnSpcReduction="20000"/>
          </a:bodyPr>
          <a:lstStyle/>
          <a:p>
            <a:pPr lvl="0" algn="ctr">
              <a:spcBef>
                <a:spcPct val="20000"/>
              </a:spcBef>
            </a:pPr>
            <a:r>
              <a:rPr kumimoji="0" lang="en-GB" sz="3200" b="0" i="0" u="none" strike="noStrike" kern="1200" cap="none" spc="0" normalizeH="0" baseline="0" noProof="0" dirty="0">
                <a:ln>
                  <a:noFill/>
                </a:ln>
                <a:effectLst/>
                <a:uLnTx/>
                <a:uFillTx/>
                <a:latin typeface="+mn-lt"/>
                <a:ea typeface="+mn-ea"/>
                <a:cs typeface="+mn-cs"/>
              </a:rPr>
              <a:t>Scott </a:t>
            </a:r>
            <a:r>
              <a:rPr kumimoji="0" lang="en-GB" sz="3200" b="0" i="0" u="none" strike="noStrike" kern="1200" cap="none" spc="0" normalizeH="0" baseline="0" noProof="0" dirty="0" err="1">
                <a:ln>
                  <a:noFill/>
                </a:ln>
                <a:effectLst/>
                <a:uLnTx/>
                <a:uFillTx/>
                <a:latin typeface="+mn-lt"/>
                <a:ea typeface="+mn-ea"/>
                <a:cs typeface="+mn-cs"/>
              </a:rPr>
              <a:t>Wlaschin</a:t>
            </a:r>
            <a:endParaRPr kumimoji="0" lang="en-GB" sz="3200" b="0" i="0" u="none" strike="noStrike" kern="1200" cap="none" spc="0" normalizeH="0" baseline="0" noProof="0" dirty="0">
              <a:ln>
                <a:noFill/>
              </a:ln>
              <a:effectLst/>
              <a:uLnTx/>
              <a:uFillTx/>
              <a:latin typeface="+mn-lt"/>
              <a:ea typeface="+mn-ea"/>
              <a:cs typeface="+mn-cs"/>
            </a:endParaRPr>
          </a:p>
          <a:p>
            <a:pPr lvl="0" algn="ctr">
              <a:spcBef>
                <a:spcPct val="20000"/>
              </a:spcBef>
            </a:pPr>
            <a:r>
              <a:rPr lang="en-GB" sz="3200" dirty="0"/>
              <a:t>@</a:t>
            </a:r>
            <a:r>
              <a:rPr lang="en-GB" sz="3200" dirty="0" err="1"/>
              <a:t>ScottWlaschin</a:t>
            </a:r>
            <a:endParaRPr lang="en-GB" sz="3200"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a:ln>
                  <a:noFill/>
                </a:ln>
                <a:effectLst/>
                <a:uLnTx/>
                <a:uFillTx/>
                <a:latin typeface="+mn-lt"/>
                <a:ea typeface="+mn-ea"/>
                <a:cs typeface="+mn-cs"/>
              </a:rPr>
              <a:t>fsharpforfunandprofit.com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a:t>FPbridge.co.uk</a:t>
            </a: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p:txBody>
      </p:sp>
      <p:sp>
        <p:nvSpPr>
          <p:cNvPr id="6" name="TextBox 5"/>
          <p:cNvSpPr txBox="1"/>
          <p:nvPr/>
        </p:nvSpPr>
        <p:spPr>
          <a:xfrm>
            <a:off x="304800" y="5410200"/>
            <a:ext cx="2736304" cy="830997"/>
          </a:xfrm>
          <a:prstGeom prst="rect">
            <a:avLst/>
          </a:prstGeom>
          <a:noFill/>
        </p:spPr>
        <p:txBody>
          <a:bodyPr wrap="square" rtlCol="0">
            <a:spAutoFit/>
          </a:bodyPr>
          <a:lstStyle/>
          <a:p>
            <a:r>
              <a:rPr lang="en-GB" sz="2400" dirty="0">
                <a:solidFill>
                  <a:srgbClr val="C00000"/>
                </a:solidFill>
                <a:latin typeface="Conformity" pitchFamily="2" charset="0"/>
              </a:rPr>
              <a:t>...but </a:t>
            </a:r>
            <a:r>
              <a:rPr lang="en-GB" sz="2400" dirty="0" err="1">
                <a:solidFill>
                  <a:srgbClr val="C00000"/>
                </a:solidFill>
                <a:latin typeface="Conformity" pitchFamily="2" charset="0"/>
              </a:rPr>
              <a:t>OCaml</a:t>
            </a:r>
            <a:r>
              <a:rPr lang="en-GB" sz="2400" dirty="0">
                <a:solidFill>
                  <a:srgbClr val="C00000"/>
                </a:solidFill>
                <a:latin typeface="Conformity" pitchFamily="2" charset="0"/>
              </a:rPr>
              <a:t> and Haskell are very similar.</a:t>
            </a:r>
          </a:p>
        </p:txBody>
      </p:sp>
      <p:grpSp>
        <p:nvGrpSpPr>
          <p:cNvPr id="12" name="Group 11"/>
          <p:cNvGrpSpPr/>
          <p:nvPr/>
        </p:nvGrpSpPr>
        <p:grpSpPr>
          <a:xfrm>
            <a:off x="381000" y="4343400"/>
            <a:ext cx="2514600" cy="914400"/>
            <a:chOff x="381000" y="4800600"/>
            <a:chExt cx="2514600" cy="914400"/>
          </a:xfrm>
        </p:grpSpPr>
        <p:sp>
          <p:nvSpPr>
            <p:cNvPr id="5" name="TextBox 4"/>
            <p:cNvSpPr txBox="1"/>
            <p:nvPr/>
          </p:nvSpPr>
          <p:spPr>
            <a:xfrm>
              <a:off x="381000" y="4800600"/>
              <a:ext cx="2514600" cy="830997"/>
            </a:xfrm>
            <a:prstGeom prst="rect">
              <a:avLst/>
            </a:prstGeom>
            <a:noFill/>
          </p:spPr>
          <p:txBody>
            <a:bodyPr wrap="square" rtlCol="0">
              <a:spAutoFit/>
            </a:bodyPr>
            <a:lstStyle/>
            <a:p>
              <a:r>
                <a:rPr lang="en-GB" sz="2400" dirty="0">
                  <a:solidFill>
                    <a:srgbClr val="C00000"/>
                  </a:solidFill>
                  <a:latin typeface="Conformity" pitchFamily="2" charset="0"/>
                </a:rPr>
                <a:t>Examples will be in JavaScript...</a:t>
              </a:r>
            </a:p>
          </p:txBody>
        </p:sp>
        <p:sp>
          <p:nvSpPr>
            <p:cNvPr id="8" name="Freeform 7"/>
            <p:cNvSpPr/>
            <p:nvPr/>
          </p:nvSpPr>
          <p:spPr>
            <a:xfrm flipH="1" flipV="1">
              <a:off x="1676400" y="5486400"/>
              <a:ext cx="914400" cy="228600"/>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Straying from the happy path</a:t>
            </a:r>
          </a:p>
        </p:txBody>
      </p:sp>
      <p:grpSp>
        <p:nvGrpSpPr>
          <p:cNvPr id="51" name="Group 50"/>
          <p:cNvGrpSpPr/>
          <p:nvPr/>
        </p:nvGrpSpPr>
        <p:grpSpPr>
          <a:xfrm>
            <a:off x="4848472" y="2873827"/>
            <a:ext cx="2321526" cy="728530"/>
            <a:chOff x="5991474" y="2326736"/>
            <a:chExt cx="2321526" cy="728530"/>
          </a:xfrm>
        </p:grpSpPr>
        <p:cxnSp>
          <p:nvCxnSpPr>
            <p:cNvPr id="94210" name="AutoShape 2"/>
            <p:cNvCxnSpPr>
              <a:cxnSpLocks noChangeShapeType="1"/>
              <a:stCxn id="25" idx="3"/>
              <a:endCxn id="94211" idx="0"/>
            </p:cNvCxnSpPr>
            <p:nvPr/>
          </p:nvCxnSpPr>
          <p:spPr bwMode="auto">
            <a:xfrm>
              <a:off x="5991474" y="2326736"/>
              <a:ext cx="1403526" cy="187864"/>
            </a:xfrm>
            <a:prstGeom prst="bentConnector2">
              <a:avLst/>
            </a:prstGeom>
            <a:noFill/>
            <a:ln w="38100">
              <a:solidFill>
                <a:srgbClr val="C00000"/>
              </a:solidFill>
              <a:round/>
              <a:headEnd/>
              <a:tailEnd type="triangle" w="med" len="med"/>
            </a:ln>
          </p:spPr>
        </p:cxnSp>
        <p:sp>
          <p:nvSpPr>
            <p:cNvPr id="94211" name="AutoShape 3"/>
            <p:cNvSpPr>
              <a:spLocks noChangeArrowheads="1"/>
            </p:cNvSpPr>
            <p:nvPr/>
          </p:nvSpPr>
          <p:spPr bwMode="auto">
            <a:xfrm>
              <a:off x="6477000" y="2514600"/>
              <a:ext cx="1836000" cy="540666"/>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rgbClr val="C00000"/>
                  </a:solidFill>
                  <a:effectLst/>
                  <a:latin typeface="Calibri" pitchFamily="34" charset="0"/>
                  <a:cs typeface="Arial" pitchFamily="34" charset="0"/>
                </a:rPr>
                <a:t>Name is</a:t>
              </a:r>
              <a:r>
                <a:rPr kumimoji="0" lang="en-GB" sz="1600" b="0" i="0" u="none" strike="noStrike" cap="none" normalizeH="0" dirty="0">
                  <a:ln>
                    <a:noFill/>
                  </a:ln>
                  <a:solidFill>
                    <a:srgbClr val="C00000"/>
                  </a:solidFill>
                  <a:effectLst/>
                  <a:latin typeface="Calibri" pitchFamily="34" charset="0"/>
                  <a:cs typeface="Arial" pitchFamily="34" charset="0"/>
                </a:rPr>
                <a:t> blank</a:t>
              </a:r>
              <a:br>
                <a:rPr lang="en-US" sz="1600" dirty="0">
                  <a:solidFill>
                    <a:srgbClr val="C00000"/>
                  </a:solidFill>
                  <a:latin typeface="Calibri" pitchFamily="34" charset="0"/>
                  <a:cs typeface="Arial" pitchFamily="34" charset="0"/>
                </a:rPr>
              </a:br>
              <a:r>
                <a:rPr lang="en-US" sz="1600" dirty="0">
                  <a:solidFill>
                    <a:srgbClr val="C00000"/>
                  </a:solidFill>
                  <a:latin typeface="Calibri" pitchFamily="34" charset="0"/>
                  <a:cs typeface="Arial" pitchFamily="34" charset="0"/>
                </a:rPr>
                <a:t>Email not valid</a:t>
              </a:r>
              <a:endParaRPr kumimoji="0" lang="en-GB" sz="1600" b="0" i="0" u="none" strike="noStrike" cap="none" normalizeH="0" dirty="0">
                <a:ln>
                  <a:noFill/>
                </a:ln>
                <a:solidFill>
                  <a:srgbClr val="C00000"/>
                </a:solidFill>
                <a:effectLst/>
                <a:latin typeface="Calibri" pitchFamily="34" charset="0"/>
                <a:cs typeface="Arial" pitchFamily="34" charset="0"/>
              </a:endParaRPr>
            </a:p>
          </p:txBody>
        </p:sp>
      </p:grpSp>
      <p:grpSp>
        <p:nvGrpSpPr>
          <p:cNvPr id="22" name="Group 21"/>
          <p:cNvGrpSpPr/>
          <p:nvPr/>
        </p:nvGrpSpPr>
        <p:grpSpPr>
          <a:xfrm>
            <a:off x="381000" y="1766291"/>
            <a:ext cx="4481505" cy="3893466"/>
            <a:chOff x="1524002" y="1219200"/>
            <a:chExt cx="4481505" cy="3893466"/>
          </a:xfrm>
        </p:grpSpPr>
        <p:sp>
          <p:nvSpPr>
            <p:cNvPr id="24" name="AutoShape 1"/>
            <p:cNvSpPr>
              <a:spLocks noChangeAspect="1" noChangeArrowheads="1"/>
            </p:cNvSpPr>
            <p:nvPr/>
          </p:nvSpPr>
          <p:spPr bwMode="auto">
            <a:xfrm>
              <a:off x="1524002" y="1219200"/>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Receive request</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25" name="AutoShape 2"/>
            <p:cNvSpPr>
              <a:spLocks noChangeAspect="1" noChangeArrowheads="1"/>
            </p:cNvSpPr>
            <p:nvPr/>
          </p:nvSpPr>
          <p:spPr bwMode="auto">
            <a:xfrm>
              <a:off x="1538034" y="2056736"/>
              <a:ext cx="4453440"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kumimoji="0" lang="en-GB" sz="2000" b="0" i="0" u="none" strike="noStrike" cap="none" normalizeH="0" baseline="0" dirty="0">
                  <a:ln>
                    <a:noFill/>
                  </a:ln>
                  <a:solidFill>
                    <a:schemeClr val="tx1"/>
                  </a:solidFill>
                  <a:effectLst/>
                  <a:latin typeface="Calibri" pitchFamily="34" charset="0"/>
                  <a:cs typeface="Arial" pitchFamily="34" charset="0"/>
                </a:rPr>
                <a:t>Validate </a:t>
              </a:r>
              <a:r>
                <a:rPr lang="en-GB" sz="2000" dirty="0">
                  <a:latin typeface="Calibri" pitchFamily="34" charset="0"/>
                  <a:cs typeface="Arial" pitchFamily="34" charset="0"/>
                </a:rPr>
                <a:t>and </a:t>
              </a:r>
              <a:r>
                <a:rPr lang="en-GB" sz="2000" dirty="0" err="1">
                  <a:latin typeface="Calibri" pitchFamily="34" charset="0"/>
                  <a:cs typeface="Arial" pitchFamily="34" charset="0"/>
                </a:rPr>
                <a:t>canonicalize</a:t>
              </a:r>
              <a:r>
                <a:rPr lang="en-GB" sz="2000" dirty="0">
                  <a:latin typeface="Calibri" pitchFamily="34" charset="0"/>
                  <a:cs typeface="Arial" pitchFamily="34" charset="0"/>
                </a:rPr>
                <a:t> </a:t>
              </a:r>
              <a:r>
                <a:rPr kumimoji="0" lang="en-GB" sz="2000" b="0" i="0" u="none" strike="noStrike" cap="none" normalizeH="0" baseline="0" dirty="0">
                  <a:ln>
                    <a:noFill/>
                  </a:ln>
                  <a:solidFill>
                    <a:schemeClr val="tx1"/>
                  </a:solidFill>
                  <a:effectLst/>
                  <a:latin typeface="Calibri" pitchFamily="34" charset="0"/>
                  <a:cs typeface="Arial" pitchFamily="34" charset="0"/>
                </a:rPr>
                <a:t>request</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27" name="AutoShape 3"/>
            <p:cNvSpPr>
              <a:spLocks noChangeAspect="1" noChangeArrowheads="1"/>
            </p:cNvSpPr>
            <p:nvPr/>
          </p:nvSpPr>
          <p:spPr bwMode="auto">
            <a:xfrm>
              <a:off x="1524002" y="2897599"/>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Update existing user record</a:t>
              </a:r>
              <a:endParaRPr lang="en-US" sz="4400" dirty="0">
                <a:latin typeface="Arial" pitchFamily="34" charset="0"/>
                <a:cs typeface="Arial" pitchFamily="34" charset="0"/>
              </a:endParaRPr>
            </a:p>
          </p:txBody>
        </p:sp>
        <p:cxnSp>
          <p:nvCxnSpPr>
            <p:cNvPr id="28" name="AutoShape 4"/>
            <p:cNvCxnSpPr>
              <a:cxnSpLocks noChangeShapeType="1"/>
              <a:stCxn id="24" idx="2"/>
              <a:endCxn id="25" idx="0"/>
            </p:cNvCxnSpPr>
            <p:nvPr/>
          </p:nvCxnSpPr>
          <p:spPr bwMode="auto">
            <a:xfrm flipH="1">
              <a:off x="3764754" y="1759200"/>
              <a:ext cx="1" cy="297536"/>
            </a:xfrm>
            <a:prstGeom prst="straightConnector1">
              <a:avLst/>
            </a:prstGeom>
            <a:noFill/>
            <a:ln w="38100">
              <a:solidFill>
                <a:srgbClr val="000000"/>
              </a:solidFill>
              <a:round/>
              <a:headEnd/>
              <a:tailEnd type="triangle" w="med" len="med"/>
            </a:ln>
          </p:spPr>
        </p:cxnSp>
        <p:sp>
          <p:nvSpPr>
            <p:cNvPr id="30" name="AutoShape 6"/>
            <p:cNvSpPr>
              <a:spLocks noChangeAspect="1" noChangeArrowheads="1"/>
            </p:cNvSpPr>
            <p:nvPr/>
          </p:nvSpPr>
          <p:spPr bwMode="auto">
            <a:xfrm>
              <a:off x="1524002" y="3735133"/>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algn="ctr" fontAlgn="base">
                <a:spcBef>
                  <a:spcPct val="0"/>
                </a:spcBef>
                <a:spcAft>
                  <a:spcPts val="1000"/>
                </a:spcAft>
              </a:pPr>
              <a:r>
                <a:rPr lang="en-GB" sz="2000" dirty="0">
                  <a:latin typeface="Calibri" pitchFamily="34" charset="0"/>
                  <a:cs typeface="Arial" pitchFamily="34" charset="0"/>
                </a:rPr>
                <a:t>Send verification email</a:t>
              </a:r>
              <a:endParaRPr lang="en-US" sz="4400" dirty="0">
                <a:latin typeface="Arial" pitchFamily="34" charset="0"/>
                <a:cs typeface="Arial" pitchFamily="34" charset="0"/>
              </a:endParaRPr>
            </a:p>
          </p:txBody>
        </p:sp>
        <p:sp>
          <p:nvSpPr>
            <p:cNvPr id="31" name="AutoShape 8"/>
            <p:cNvSpPr>
              <a:spLocks noChangeAspect="1" noChangeArrowheads="1"/>
            </p:cNvSpPr>
            <p:nvPr/>
          </p:nvSpPr>
          <p:spPr bwMode="auto">
            <a:xfrm>
              <a:off x="1524002" y="4572666"/>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Return result to user</a:t>
              </a:r>
              <a:endParaRPr lang="en-US" sz="4400" dirty="0">
                <a:latin typeface="Arial" pitchFamily="34" charset="0"/>
                <a:cs typeface="Arial" pitchFamily="34" charset="0"/>
              </a:endParaRPr>
            </a:p>
          </p:txBody>
        </p:sp>
        <p:cxnSp>
          <p:nvCxnSpPr>
            <p:cNvPr id="34" name="AutoShape 4"/>
            <p:cNvCxnSpPr>
              <a:cxnSpLocks noChangeShapeType="1"/>
              <a:stCxn id="25" idx="2"/>
              <a:endCxn id="27" idx="0"/>
            </p:cNvCxnSpPr>
            <p:nvPr/>
          </p:nvCxnSpPr>
          <p:spPr bwMode="auto">
            <a:xfrm>
              <a:off x="3764754" y="2596736"/>
              <a:ext cx="1" cy="300863"/>
            </a:xfrm>
            <a:prstGeom prst="straightConnector1">
              <a:avLst/>
            </a:prstGeom>
            <a:noFill/>
            <a:ln w="38100">
              <a:solidFill>
                <a:srgbClr val="000000"/>
              </a:solidFill>
              <a:round/>
              <a:headEnd/>
              <a:tailEnd type="triangle" w="med" len="med"/>
            </a:ln>
          </p:spPr>
        </p:cxnSp>
        <p:cxnSp>
          <p:nvCxnSpPr>
            <p:cNvPr id="35" name="AutoShape 4"/>
            <p:cNvCxnSpPr>
              <a:cxnSpLocks noChangeShapeType="1"/>
              <a:stCxn id="27" idx="2"/>
              <a:endCxn id="30" idx="0"/>
            </p:cNvCxnSpPr>
            <p:nvPr/>
          </p:nvCxnSpPr>
          <p:spPr bwMode="auto">
            <a:xfrm>
              <a:off x="3764755" y="3437599"/>
              <a:ext cx="0" cy="297534"/>
            </a:xfrm>
            <a:prstGeom prst="straightConnector1">
              <a:avLst/>
            </a:prstGeom>
            <a:noFill/>
            <a:ln w="38100">
              <a:solidFill>
                <a:srgbClr val="000000"/>
              </a:solidFill>
              <a:round/>
              <a:headEnd/>
              <a:tailEnd type="triangle" w="med" len="med"/>
            </a:ln>
          </p:spPr>
        </p:cxnSp>
        <p:cxnSp>
          <p:nvCxnSpPr>
            <p:cNvPr id="36" name="AutoShape 4"/>
            <p:cNvCxnSpPr>
              <a:cxnSpLocks noChangeShapeType="1"/>
              <a:stCxn id="30" idx="2"/>
              <a:endCxn id="31" idx="0"/>
            </p:cNvCxnSpPr>
            <p:nvPr/>
          </p:nvCxnSpPr>
          <p:spPr bwMode="auto">
            <a:xfrm>
              <a:off x="3764755" y="4275133"/>
              <a:ext cx="0" cy="297533"/>
            </a:xfrm>
            <a:prstGeom prst="straightConnector1">
              <a:avLst/>
            </a:prstGeom>
            <a:noFill/>
            <a:ln w="38100">
              <a:solidFill>
                <a:srgbClr val="000000"/>
              </a:solidFill>
              <a:round/>
              <a:headEnd/>
              <a:tailEnd type="triangle" w="med" len="med"/>
            </a:ln>
          </p:spPr>
        </p:cxnSp>
      </p:grpSp>
      <p:grpSp>
        <p:nvGrpSpPr>
          <p:cNvPr id="52" name="Group 51"/>
          <p:cNvGrpSpPr/>
          <p:nvPr/>
        </p:nvGrpSpPr>
        <p:grpSpPr>
          <a:xfrm>
            <a:off x="4862505" y="3714690"/>
            <a:ext cx="3450495" cy="531510"/>
            <a:chOff x="4862505" y="3264756"/>
            <a:chExt cx="3450495" cy="531510"/>
          </a:xfrm>
        </p:grpSpPr>
        <p:sp>
          <p:nvSpPr>
            <p:cNvPr id="94217" name="AutoShape 9"/>
            <p:cNvSpPr>
              <a:spLocks noChangeArrowheads="1"/>
            </p:cNvSpPr>
            <p:nvPr/>
          </p:nvSpPr>
          <p:spPr bwMode="auto">
            <a:xfrm>
              <a:off x="6477000" y="3436266"/>
              <a:ext cx="1836000" cy="360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rgbClr val="C00000"/>
                  </a:solidFill>
                  <a:effectLst/>
                  <a:latin typeface="Calibri" pitchFamily="34" charset="0"/>
                  <a:cs typeface="Arial" pitchFamily="34" charset="0"/>
                </a:rPr>
                <a:t>User not found</a:t>
              </a:r>
              <a:br>
                <a:rPr kumimoji="0" lang="en-GB" sz="1600" b="0" i="0" u="none" strike="noStrike" cap="none" normalizeH="0" baseline="0" dirty="0">
                  <a:ln>
                    <a:noFill/>
                  </a:ln>
                  <a:solidFill>
                    <a:srgbClr val="C00000"/>
                  </a:solidFill>
                  <a:effectLst/>
                  <a:latin typeface="Calibri" pitchFamily="34" charset="0"/>
                  <a:cs typeface="Arial" pitchFamily="34" charset="0"/>
                </a:rPr>
              </a:br>
              <a:r>
                <a:rPr kumimoji="0" lang="en-GB" sz="1600" b="0" i="0" u="none" strike="noStrike" cap="none" normalizeH="0" baseline="0" dirty="0">
                  <a:ln>
                    <a:noFill/>
                  </a:ln>
                  <a:solidFill>
                    <a:srgbClr val="C00000"/>
                  </a:solidFill>
                  <a:effectLst/>
                  <a:latin typeface="Calibri" pitchFamily="34" charset="0"/>
                  <a:cs typeface="Arial" pitchFamily="34" charset="0"/>
                </a:rPr>
                <a:t>Db error</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cxnSp>
          <p:nvCxnSpPr>
            <p:cNvPr id="41" name="AutoShape 2"/>
            <p:cNvCxnSpPr>
              <a:cxnSpLocks noChangeShapeType="1"/>
              <a:stCxn id="27" idx="3"/>
              <a:endCxn id="94217" idx="0"/>
            </p:cNvCxnSpPr>
            <p:nvPr/>
          </p:nvCxnSpPr>
          <p:spPr bwMode="auto">
            <a:xfrm>
              <a:off x="4862505" y="3264756"/>
              <a:ext cx="2532495" cy="171510"/>
            </a:xfrm>
            <a:prstGeom prst="bentConnector2">
              <a:avLst/>
            </a:prstGeom>
            <a:noFill/>
            <a:ln w="38100">
              <a:solidFill>
                <a:srgbClr val="C00000"/>
              </a:solidFill>
              <a:round/>
              <a:headEnd/>
              <a:tailEnd type="triangle" w="med" len="med"/>
            </a:ln>
          </p:spPr>
        </p:cxnSp>
      </p:grpSp>
      <p:grpSp>
        <p:nvGrpSpPr>
          <p:cNvPr id="53" name="Group 52"/>
          <p:cNvGrpSpPr/>
          <p:nvPr/>
        </p:nvGrpSpPr>
        <p:grpSpPr>
          <a:xfrm>
            <a:off x="4862505" y="4552224"/>
            <a:ext cx="3450495" cy="781776"/>
            <a:chOff x="4862505" y="4102290"/>
            <a:chExt cx="3450495" cy="781776"/>
          </a:xfrm>
        </p:grpSpPr>
        <p:sp>
          <p:nvSpPr>
            <p:cNvPr id="94213" name="AutoShape 5"/>
            <p:cNvSpPr>
              <a:spLocks noChangeArrowheads="1"/>
            </p:cNvSpPr>
            <p:nvPr/>
          </p:nvSpPr>
          <p:spPr bwMode="auto">
            <a:xfrm>
              <a:off x="6477000" y="4295466"/>
              <a:ext cx="1836000" cy="5886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lvl="0" algn="ctr" fontAlgn="base">
                <a:spcBef>
                  <a:spcPct val="0"/>
                </a:spcBef>
                <a:spcAft>
                  <a:spcPts val="1000"/>
                </a:spcAft>
              </a:pPr>
              <a:r>
                <a:rPr lang="en-GB" sz="1600" dirty="0">
                  <a:solidFill>
                    <a:srgbClr val="C00000"/>
                  </a:solidFill>
                  <a:latin typeface="Calibri" pitchFamily="34" charset="0"/>
                  <a:cs typeface="Arial" pitchFamily="34" charset="0"/>
                </a:rPr>
                <a:t>Authorization error</a:t>
              </a:r>
              <a:br>
                <a:rPr lang="en-GB" sz="1600" dirty="0">
                  <a:solidFill>
                    <a:srgbClr val="C00000"/>
                  </a:solidFill>
                  <a:latin typeface="Calibri" pitchFamily="34" charset="0"/>
                  <a:cs typeface="Arial" pitchFamily="34" charset="0"/>
                </a:rPr>
              </a:br>
              <a:r>
                <a:rPr lang="en-GB" sz="1600" dirty="0">
                  <a:solidFill>
                    <a:srgbClr val="C00000"/>
                  </a:solidFill>
                  <a:latin typeface="Calibri" pitchFamily="34" charset="0"/>
                  <a:cs typeface="Arial" pitchFamily="34" charset="0"/>
                </a:rPr>
                <a:t>Timeout</a:t>
              </a:r>
              <a:endParaRPr lang="en-US" sz="3600" dirty="0">
                <a:solidFill>
                  <a:srgbClr val="C00000"/>
                </a:solidFill>
                <a:latin typeface="Arial" pitchFamily="34" charset="0"/>
                <a:cs typeface="Arial" pitchFamily="34" charset="0"/>
              </a:endParaRPr>
            </a:p>
          </p:txBody>
        </p:sp>
        <p:cxnSp>
          <p:nvCxnSpPr>
            <p:cNvPr id="45" name="AutoShape 2"/>
            <p:cNvCxnSpPr>
              <a:cxnSpLocks noChangeShapeType="1"/>
              <a:stCxn id="30" idx="3"/>
              <a:endCxn id="94213" idx="0"/>
            </p:cNvCxnSpPr>
            <p:nvPr/>
          </p:nvCxnSpPr>
          <p:spPr bwMode="auto">
            <a:xfrm>
              <a:off x="4862505" y="4102290"/>
              <a:ext cx="2532495" cy="193176"/>
            </a:xfrm>
            <a:prstGeom prst="bentConnector2">
              <a:avLst/>
            </a:prstGeom>
            <a:noFill/>
            <a:ln w="38100">
              <a:solidFill>
                <a:srgbClr val="C00000"/>
              </a:solidFill>
              <a:round/>
              <a:headEnd/>
              <a:tailEnd type="triangle" w="med" len="med"/>
            </a:ln>
          </p:spPr>
        </p:cxnSp>
      </p:grpSp>
      <p:sp>
        <p:nvSpPr>
          <p:cNvPr id="56" name="TextBox 55"/>
          <p:cNvSpPr txBox="1"/>
          <p:nvPr/>
        </p:nvSpPr>
        <p:spPr>
          <a:xfrm>
            <a:off x="920837" y="772715"/>
            <a:ext cx="5791200" cy="707886"/>
          </a:xfrm>
          <a:prstGeom prst="rect">
            <a:avLst/>
          </a:prstGeom>
          <a:noFill/>
        </p:spPr>
        <p:txBody>
          <a:bodyPr wrap="square" rtlCol="0">
            <a:spAutoFit/>
          </a:bodyPr>
          <a:lstStyle/>
          <a:p>
            <a:pPr algn="ctr"/>
            <a:r>
              <a:rPr lang="en-GB" sz="2000" i="1" dirty="0">
                <a:latin typeface="+mj-lt"/>
                <a:cs typeface="Consolas" pitchFamily="49" charset="0"/>
              </a:rPr>
              <a:t>"As a user I want to update my name and email address"</a:t>
            </a:r>
            <a:br>
              <a:rPr lang="en-GB" sz="2000" i="1" dirty="0">
                <a:latin typeface="+mj-lt"/>
                <a:cs typeface="Consolas" pitchFamily="49" charset="0"/>
              </a:rPr>
            </a:br>
            <a:endParaRPr lang="en-GB" sz="2000" i="1" dirty="0">
              <a:solidFill>
                <a:srgbClr val="C00000"/>
              </a:solidFill>
              <a:latin typeface="Conformity" pitchFamily="2" charset="0"/>
              <a:cs typeface="Consolas" pitchFamily="49" charset="0"/>
            </a:endParaRPr>
          </a:p>
        </p:txBody>
      </p:sp>
      <p:pic>
        <p:nvPicPr>
          <p:cNvPr id="214022" name="Picture 6" descr="sad face"/>
          <p:cNvPicPr>
            <a:picLocks noChangeAspect="1" noChangeArrowheads="1"/>
          </p:cNvPicPr>
          <p:nvPr/>
        </p:nvPicPr>
        <p:blipFill>
          <a:blip r:embed="rId3" cstate="print"/>
          <a:srcRect/>
          <a:stretch>
            <a:fillRect/>
          </a:stretch>
        </p:blipFill>
        <p:spPr bwMode="auto">
          <a:xfrm>
            <a:off x="6648450" y="914400"/>
            <a:ext cx="742950" cy="742950"/>
          </a:xfrm>
          <a:prstGeom prst="rect">
            <a:avLst/>
          </a:prstGeom>
          <a:noFill/>
        </p:spPr>
      </p:pic>
      <p:sp>
        <p:nvSpPr>
          <p:cNvPr id="29" name="TextBox 28"/>
          <p:cNvSpPr txBox="1"/>
          <p:nvPr/>
        </p:nvSpPr>
        <p:spPr>
          <a:xfrm>
            <a:off x="920837" y="1058405"/>
            <a:ext cx="5791200" cy="369332"/>
          </a:xfrm>
          <a:prstGeom prst="rect">
            <a:avLst/>
          </a:prstGeom>
          <a:noFill/>
        </p:spPr>
        <p:txBody>
          <a:bodyPr wrap="square" rtlCol="0">
            <a:spAutoFit/>
          </a:bodyPr>
          <a:lstStyle/>
          <a:p>
            <a:pPr algn="ctr"/>
            <a:r>
              <a:rPr lang="en-GB" i="1" dirty="0">
                <a:solidFill>
                  <a:srgbClr val="C00000"/>
                </a:solidFill>
                <a:latin typeface="Conformity" pitchFamily="2" charset="0"/>
                <a:cs typeface="Consolas" pitchFamily="49" charset="0"/>
              </a:rPr>
              <a:t>- and see sensible error messages when something goes wrong!</a:t>
            </a:r>
          </a:p>
        </p:txBody>
      </p:sp>
      <p:sp>
        <p:nvSpPr>
          <p:cNvPr id="32" name="TextBox 31">
            <a:extLst>
              <a:ext uri="{FF2B5EF4-FFF2-40B4-BE49-F238E27FC236}">
                <a16:creationId xmlns:a16="http://schemas.microsoft.com/office/drawing/2014/main" id="{F3446F8F-6791-F04D-A14A-204C3F3B03BD}"/>
              </a:ext>
            </a:extLst>
          </p:cNvPr>
          <p:cNvSpPr txBox="1"/>
          <p:nvPr/>
        </p:nvSpPr>
        <p:spPr>
          <a:xfrm>
            <a:off x="4921337" y="4936852"/>
            <a:ext cx="3581400" cy="2031325"/>
          </a:xfrm>
          <a:prstGeom prst="rect">
            <a:avLst/>
          </a:prstGeom>
          <a:noFill/>
        </p:spPr>
        <p:txBody>
          <a:bodyPr wrap="square" rtlCol="0">
            <a:spAutoFit/>
          </a:bodyPr>
          <a:lstStyle/>
          <a:p>
            <a:r>
              <a:rPr lang="en-GB" dirty="0">
                <a:latin typeface="Consolas" pitchFamily="49" charset="0"/>
                <a:cs typeface="Consolas" pitchFamily="49" charset="0"/>
              </a:rPr>
              <a:t>/*</a:t>
            </a:r>
          </a:p>
          <a:p>
            <a:r>
              <a:rPr lang="en-GB" dirty="0">
                <a:latin typeface="Consolas" pitchFamily="49" charset="0"/>
                <a:cs typeface="Consolas" pitchFamily="49" charset="0"/>
              </a:rPr>
              <a:t>* @typedef Request</a:t>
            </a:r>
          </a:p>
          <a:p>
            <a:r>
              <a:rPr lang="en-GB" dirty="0">
                <a:latin typeface="Consolas" pitchFamily="49" charset="0"/>
                <a:cs typeface="Consolas" pitchFamily="49" charset="0"/>
              </a:rPr>
              <a:t>* @type {Object}</a:t>
            </a:r>
          </a:p>
          <a:p>
            <a:r>
              <a:rPr lang="en-GB" dirty="0">
                <a:latin typeface="Consolas" pitchFamily="49" charset="0"/>
                <a:cs typeface="Consolas" pitchFamily="49" charset="0"/>
              </a:rPr>
              <a:t>* @property {number} </a:t>
            </a:r>
            <a:r>
              <a:rPr lang="en-GB" dirty="0" err="1">
                <a:latin typeface="Consolas" pitchFamily="49" charset="0"/>
                <a:cs typeface="Consolas" pitchFamily="49" charset="0"/>
              </a:rPr>
              <a:t>userId</a:t>
            </a:r>
            <a:endParaRPr lang="en-GB" dirty="0">
              <a:latin typeface="Consolas" pitchFamily="49" charset="0"/>
              <a:cs typeface="Consolas" pitchFamily="49" charset="0"/>
            </a:endParaRPr>
          </a:p>
          <a:p>
            <a:r>
              <a:rPr lang="en-GB" dirty="0">
                <a:latin typeface="Consolas" pitchFamily="49" charset="0"/>
                <a:cs typeface="Consolas" pitchFamily="49" charset="0"/>
              </a:rPr>
              <a:t>* @property {string} name</a:t>
            </a:r>
          </a:p>
          <a:p>
            <a:r>
              <a:rPr lang="en-GB" dirty="0">
                <a:latin typeface="Consolas" pitchFamily="49" charset="0"/>
                <a:cs typeface="Consolas" pitchFamily="49" charset="0"/>
              </a:rPr>
              <a:t>* @property {string} email</a:t>
            </a:r>
          </a:p>
          <a:p>
            <a:r>
              <a:rPr lang="en-GB" dirty="0">
                <a:latin typeface="Consolas" pitchFamily="49" charset="0"/>
                <a:cs typeface="Consolas" pitchFamily="49"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0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cstate="print"/>
          <a:srcRect/>
          <a:stretch>
            <a:fillRect/>
          </a:stretch>
        </p:blipFill>
        <p:spPr bwMode="auto">
          <a:xfrm>
            <a:off x="1752600" y="838200"/>
            <a:ext cx="5535001" cy="2543175"/>
          </a:xfrm>
          <a:prstGeom prst="rect">
            <a:avLst/>
          </a:prstGeom>
          <a:noFill/>
        </p:spPr>
      </p:pic>
      <p:sp>
        <p:nvSpPr>
          <p:cNvPr id="4" name="Title 3"/>
          <p:cNvSpPr>
            <a:spLocks noGrp="1"/>
          </p:cNvSpPr>
          <p:nvPr>
            <p:ph type="title"/>
          </p:nvPr>
        </p:nvSpPr>
        <p:spPr/>
        <p:txBody>
          <a:bodyPr/>
          <a:lstStyle/>
          <a:p>
            <a:r>
              <a:rPr lang="en-GB" dirty="0"/>
              <a:t>Converting dead-end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32178" y="2438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62800" y="23622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9" name="TextBox 8"/>
          <p:cNvSpPr txBox="1"/>
          <p:nvPr/>
        </p:nvSpPr>
        <p:spPr>
          <a:xfrm>
            <a:off x="762000" y="3705761"/>
            <a:ext cx="7696200" cy="1015663"/>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a:latin typeface="Consolas" pitchFamily="49" charset="0"/>
                <a:cs typeface="Consolas" pitchFamily="49" charset="0"/>
              </a:rPr>
              <a:t>tee</a:t>
            </a:r>
            <a:r>
              <a:rPr lang="en-GB" sz="2000" dirty="0">
                <a:latin typeface="Consolas" pitchFamily="49" charset="0"/>
                <a:cs typeface="Consolas" pitchFamily="49" charset="0"/>
              </a:rPr>
              <a:t> </a:t>
            </a:r>
            <a:r>
              <a:rPr lang="en-GB" sz="2000" dirty="0" err="1">
                <a:latin typeface="Consolas" pitchFamily="49" charset="0"/>
                <a:cs typeface="Consolas" pitchFamily="49" charset="0"/>
              </a:rPr>
              <a:t>deadEndFunction</a:t>
            </a:r>
            <a:r>
              <a:rPr lang="en-GB" sz="2000" dirty="0">
                <a:latin typeface="Consolas" pitchFamily="49" charset="0"/>
                <a:cs typeface="Consolas" pitchFamily="49" charset="0"/>
              </a:rPr>
              <a:t> </a:t>
            </a:r>
            <a:r>
              <a:rPr lang="en-GB" sz="2000" dirty="0" err="1">
                <a:latin typeface="Consolas" pitchFamily="49" charset="0"/>
                <a:cs typeface="Consolas" pitchFamily="49" charset="0"/>
              </a:rPr>
              <a:t>oneTrackInput</a:t>
            </a:r>
            <a:r>
              <a:rPr lang="en-GB" sz="2000" dirty="0">
                <a:latin typeface="Consolas" pitchFamily="49" charset="0"/>
                <a:cs typeface="Consolas" pitchFamily="49" charset="0"/>
              </a:rPr>
              <a:t> =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deadEndFunction</a:t>
            </a:r>
            <a:r>
              <a:rPr lang="en-GB" sz="2000" dirty="0">
                <a:latin typeface="Consolas" pitchFamily="49" charset="0"/>
                <a:cs typeface="Consolas" pitchFamily="49" charset="0"/>
              </a:rPr>
              <a:t> </a:t>
            </a:r>
            <a:r>
              <a:rPr lang="en-GB" sz="2000" dirty="0" err="1">
                <a:latin typeface="Consolas" pitchFamily="49" charset="0"/>
                <a:cs typeface="Consolas" pitchFamily="49" charset="0"/>
              </a:rPr>
              <a:t>oneTrackInput</a:t>
            </a:r>
            <a:r>
              <a:rPr lang="en-GB" sz="2000" dirty="0">
                <a:latin typeface="Consolas" pitchFamily="49" charset="0"/>
                <a:cs typeface="Consolas" pitchFamily="49" charset="0"/>
              </a:rPr>
              <a:t>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oneTrackInput</a:t>
            </a:r>
            <a:r>
              <a:rPr lang="en-GB" sz="2000" dirty="0">
                <a:latin typeface="Consolas" pitchFamily="49" charset="0"/>
                <a:cs typeface="Consolas" pitchFamily="49" charset="0"/>
              </a:rPr>
              <a:t> </a:t>
            </a:r>
          </a:p>
        </p:txBody>
      </p:sp>
      <p:sp>
        <p:nvSpPr>
          <p:cNvPr id="10" name="TextBox 9"/>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tee : ('a -&gt; unit) -&gt; 'a -&gt; 'a</a:t>
            </a:r>
          </a:p>
        </p:txBody>
      </p:sp>
      <p:grpSp>
        <p:nvGrpSpPr>
          <p:cNvPr id="11" name="Group 33"/>
          <p:cNvGrpSpPr/>
          <p:nvPr/>
        </p:nvGrpSpPr>
        <p:grpSpPr>
          <a:xfrm>
            <a:off x="2362200" y="5562600"/>
            <a:ext cx="1906294" cy="1040197"/>
            <a:chOff x="3886200" y="5334001"/>
            <a:chExt cx="1906294" cy="1040197"/>
          </a:xfrm>
        </p:grpSpPr>
        <p:sp>
          <p:nvSpPr>
            <p:cNvPr id="16" name="TextBox 15"/>
            <p:cNvSpPr txBox="1"/>
            <p:nvPr/>
          </p:nvSpPr>
          <p:spPr>
            <a:xfrm>
              <a:off x="4278136" y="5727867"/>
              <a:ext cx="1514358" cy="646331"/>
            </a:xfrm>
            <a:prstGeom prst="rect">
              <a:avLst/>
            </a:prstGeom>
            <a:noFill/>
          </p:spPr>
          <p:txBody>
            <a:bodyPr wrap="square" rtlCol="0">
              <a:spAutoFit/>
            </a:bodyPr>
            <a:lstStyle/>
            <a:p>
              <a:r>
                <a:rPr lang="en-GB" dirty="0">
                  <a:solidFill>
                    <a:srgbClr val="C00000"/>
                  </a:solidFill>
                  <a:latin typeface="Conformity" pitchFamily="2" charset="0"/>
                </a:rPr>
                <a:t>Dead end function</a:t>
              </a:r>
            </a:p>
          </p:txBody>
        </p:sp>
        <p:sp>
          <p:nvSpPr>
            <p:cNvPr id="17" name="Freeform 1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33"/>
          <p:cNvGrpSpPr/>
          <p:nvPr/>
        </p:nvGrpSpPr>
        <p:grpSpPr>
          <a:xfrm>
            <a:off x="4151313" y="5562603"/>
            <a:ext cx="1716087" cy="1066797"/>
            <a:chOff x="3701079" y="5320363"/>
            <a:chExt cx="1716087" cy="1066797"/>
          </a:xfrm>
        </p:grpSpPr>
        <p:sp>
          <p:nvSpPr>
            <p:cNvPr id="19" name="TextBox 18"/>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one-track input</a:t>
              </a:r>
            </a:p>
          </p:txBody>
        </p:sp>
        <p:sp>
          <p:nvSpPr>
            <p:cNvPr id="20" name="Freeform 19"/>
            <p:cNvSpPr/>
            <p:nvPr/>
          </p:nvSpPr>
          <p:spPr>
            <a:xfrm rot="16200000" flipH="1">
              <a:off x="3627276" y="5394166"/>
              <a:ext cx="774052" cy="626446"/>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66541 w 1066541"/>
                <a:gd name="connsiteY0" fmla="*/ 626446 h 626446"/>
                <a:gd name="connsiteX1" fmla="*/ 752216 w 1066541"/>
                <a:gd name="connsiteY1" fmla="*/ 245446 h 626446"/>
                <a:gd name="connsiteX2" fmla="*/ -1 w 1066541"/>
                <a:gd name="connsiteY2" fmla="*/ 39688 h 626446"/>
              </a:gdLst>
              <a:ahLst/>
              <a:cxnLst>
                <a:cxn ang="0">
                  <a:pos x="connsiteX0" y="connsiteY0"/>
                </a:cxn>
                <a:cxn ang="0">
                  <a:pos x="connsiteX1" y="connsiteY1"/>
                </a:cxn>
                <a:cxn ang="0">
                  <a:pos x="connsiteX2" y="connsiteY2"/>
                </a:cxn>
              </a:cxnLst>
              <a:rect l="l" t="t" r="r" b="b"/>
              <a:pathLst>
                <a:path w="1066541" h="626446">
                  <a:moveTo>
                    <a:pt x="1066541" y="626446"/>
                  </a:moveTo>
                  <a:cubicBezTo>
                    <a:pt x="996691" y="466108"/>
                    <a:pt x="929973" y="343239"/>
                    <a:pt x="752216" y="245446"/>
                  </a:cubicBezTo>
                  <a:cubicBezTo>
                    <a:pt x="574459" y="147653"/>
                    <a:pt x="279399" y="0"/>
                    <a:pt x="-1" y="39688"/>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1" name="Group 33"/>
          <p:cNvGrpSpPr/>
          <p:nvPr/>
        </p:nvGrpSpPr>
        <p:grpSpPr>
          <a:xfrm>
            <a:off x="5105401" y="5544071"/>
            <a:ext cx="1997720" cy="1084367"/>
            <a:chOff x="2597767" y="5301831"/>
            <a:chExt cx="1997720" cy="1084367"/>
          </a:xfrm>
        </p:grpSpPr>
        <p:sp>
          <p:nvSpPr>
            <p:cNvPr id="22" name="TextBox 21"/>
            <p:cNvSpPr txBox="1"/>
            <p:nvPr/>
          </p:nvSpPr>
          <p:spPr>
            <a:xfrm rot="21362639">
              <a:off x="3456905" y="5739867"/>
              <a:ext cx="1138582" cy="646331"/>
            </a:xfrm>
            <a:prstGeom prst="rect">
              <a:avLst/>
            </a:prstGeom>
            <a:noFill/>
          </p:spPr>
          <p:txBody>
            <a:bodyPr wrap="square" rtlCol="0">
              <a:spAutoFit/>
            </a:bodyPr>
            <a:lstStyle/>
            <a:p>
              <a:r>
                <a:rPr lang="en-GB" dirty="0">
                  <a:solidFill>
                    <a:srgbClr val="C00000"/>
                  </a:solidFill>
                  <a:latin typeface="Conformity" pitchFamily="2" charset="0"/>
                </a:rPr>
                <a:t>one-track output</a:t>
              </a:r>
            </a:p>
          </p:txBody>
        </p:sp>
        <p:sp>
          <p:nvSpPr>
            <p:cNvPr id="23" name="Freeform 22"/>
            <p:cNvSpPr/>
            <p:nvPr/>
          </p:nvSpPr>
          <p:spPr>
            <a:xfrm rot="16200000" flipH="1">
              <a:off x="2969503" y="4930095"/>
              <a:ext cx="475729" cy="12192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66541 w 1066541"/>
                <a:gd name="connsiteY0" fmla="*/ 1769446 h 1769446"/>
                <a:gd name="connsiteX1" fmla="*/ 752216 w 1066541"/>
                <a:gd name="connsiteY1" fmla="*/ 1388446 h 1769446"/>
                <a:gd name="connsiteX2" fmla="*/ -1 w 1066541"/>
                <a:gd name="connsiteY2" fmla="*/ 39688 h 1769446"/>
                <a:gd name="connsiteX0" fmla="*/ 1066542 w 1066542"/>
                <a:gd name="connsiteY0" fmla="*/ 1769446 h 1769446"/>
                <a:gd name="connsiteX1" fmla="*/ 419971 w 1066542"/>
                <a:gd name="connsiteY1" fmla="*/ 1335087 h 1769446"/>
                <a:gd name="connsiteX2" fmla="*/ 0 w 1066542"/>
                <a:gd name="connsiteY2" fmla="*/ 39688 h 1769446"/>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629961 w 1066542"/>
                <a:gd name="connsiteY1" fmla="*/ 1219202 h 1729758"/>
                <a:gd name="connsiteX2" fmla="*/ 0 w 1066542"/>
                <a:gd name="connsiteY2"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655491 w 655491"/>
                <a:gd name="connsiteY0" fmla="*/ 1219202 h 1219202"/>
                <a:gd name="connsiteX1" fmla="*/ 25530 w 655491"/>
                <a:gd name="connsiteY1" fmla="*/ 0 h 1219202"/>
                <a:gd name="connsiteX0" fmla="*/ 655491 w 655491"/>
                <a:gd name="connsiteY0" fmla="*/ 1219202 h 1219202"/>
                <a:gd name="connsiteX1" fmla="*/ 25530 w 655491"/>
                <a:gd name="connsiteY1" fmla="*/ 0 h 1219202"/>
              </a:gdLst>
              <a:ahLst/>
              <a:cxnLst>
                <a:cxn ang="0">
                  <a:pos x="connsiteX0" y="connsiteY0"/>
                </a:cxn>
                <a:cxn ang="0">
                  <a:pos x="connsiteX1" y="connsiteY1"/>
                </a:cxn>
              </a:cxnLst>
              <a:rect l="l" t="t" r="r" b="b"/>
              <a:pathLst>
                <a:path w="655491" h="1219202">
                  <a:moveTo>
                    <a:pt x="655491" y="1219202"/>
                  </a:moveTo>
                  <a:cubicBezTo>
                    <a:pt x="0" y="1045390"/>
                    <a:pt x="621033" y="260903"/>
                    <a:pt x="2553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7" name="Picture 3"/>
          <p:cNvPicPr>
            <a:picLocks noChangeAspect="1" noChangeArrowheads="1"/>
          </p:cNvPicPr>
          <p:nvPr/>
        </p:nvPicPr>
        <p:blipFill>
          <a:blip r:embed="rId2" cstate="print"/>
          <a:srcRect/>
          <a:stretch>
            <a:fillRect/>
          </a:stretch>
        </p:blipFill>
        <p:spPr bwMode="auto">
          <a:xfrm>
            <a:off x="3146965" y="1752600"/>
            <a:ext cx="2568035" cy="1579912"/>
          </a:xfrm>
          <a:prstGeom prst="rect">
            <a:avLst/>
          </a:prstGeom>
          <a:noFill/>
          <a:ln w="9525">
            <a:noFill/>
            <a:miter lim="800000"/>
            <a:headEnd/>
            <a:tailEnd/>
          </a:ln>
        </p:spPr>
      </p:pic>
      <p:pic>
        <p:nvPicPr>
          <p:cNvPr id="17" name="Picture 1"/>
          <p:cNvPicPr>
            <a:picLocks noChangeAspect="1" noChangeArrowheads="1"/>
          </p:cNvPicPr>
          <p:nvPr/>
        </p:nvPicPr>
        <p:blipFill>
          <a:blip r:embed="rId3" cstate="print"/>
          <a:srcRect/>
          <a:stretch>
            <a:fillRect/>
          </a:stretch>
        </p:blipFill>
        <p:spPr bwMode="auto">
          <a:xfrm>
            <a:off x="5791200" y="2338478"/>
            <a:ext cx="2209800" cy="938122"/>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Converting dead-end functions</a:t>
            </a:r>
          </a:p>
        </p:txBody>
      </p:sp>
      <p:sp>
        <p:nvSpPr>
          <p:cNvPr id="6" name="Rectangle 5"/>
          <p:cNvSpPr/>
          <p:nvPr/>
        </p:nvSpPr>
        <p:spPr>
          <a:xfrm>
            <a:off x="6234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762000" y="2338478"/>
            <a:ext cx="2209800" cy="938122"/>
          </a:xfrm>
          <a:prstGeom prst="rect">
            <a:avLst/>
          </a:prstGeom>
          <a:noFill/>
          <a:ln w="9525">
            <a:noFill/>
            <a:miter lim="800000"/>
            <a:headEnd/>
            <a:tailEnd/>
          </a:ln>
        </p:spPr>
      </p:pic>
      <p:sp>
        <p:nvSpPr>
          <p:cNvPr id="10" name="Rectangle 9"/>
          <p:cNvSpPr/>
          <p:nvPr/>
        </p:nvSpPr>
        <p:spPr>
          <a:xfrm>
            <a:off x="1219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5" name="Rectangle 4"/>
          <p:cNvSpPr/>
          <p:nvPr/>
        </p:nvSpPr>
        <p:spPr>
          <a:xfrm>
            <a:off x="3733800" y="1676400"/>
            <a:ext cx="1440000" cy="17526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5" name="Rectangle 2"/>
          <p:cNvSpPr>
            <a:spLocks noChangeArrowheads="1"/>
          </p:cNvSpPr>
          <p:nvPr/>
        </p:nvSpPr>
        <p:spPr bwMode="auto">
          <a:xfrm>
            <a:off x="4114800" y="34290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a:ln>
                <a:noFill/>
              </a:ln>
              <a:solidFill>
                <a:srgbClr val="00B050"/>
              </a:solidFill>
              <a:effectLst/>
              <a:latin typeface="Arial" pitchFamily="34" charset="0"/>
              <a:cs typeface="Arial" pitchFamily="34" charset="0"/>
            </a:endParaRPr>
          </a:p>
        </p:txBody>
      </p:sp>
      <p:grpSp>
        <p:nvGrpSpPr>
          <p:cNvPr id="26" name="Group 25"/>
          <p:cNvGrpSpPr/>
          <p:nvPr/>
        </p:nvGrpSpPr>
        <p:grpSpPr>
          <a:xfrm rot="-1320000">
            <a:off x="5531465" y="1592684"/>
            <a:ext cx="71615" cy="611453"/>
            <a:chOff x="5414785" y="2590800"/>
            <a:chExt cx="71615" cy="611453"/>
          </a:xfrm>
        </p:grpSpPr>
        <p:cxnSp>
          <p:nvCxnSpPr>
            <p:cNvPr id="20" name="Straight Connector 19"/>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3733800" y="4191000"/>
            <a:ext cx="1514358" cy="369332"/>
          </a:xfrm>
          <a:prstGeom prst="rect">
            <a:avLst/>
          </a:prstGeom>
          <a:noFill/>
        </p:spPr>
        <p:txBody>
          <a:bodyPr wrap="square" rtlCol="0">
            <a:spAutoFit/>
          </a:bodyPr>
          <a:lstStyle/>
          <a:p>
            <a:r>
              <a:rPr lang="en-GB" dirty="0">
                <a:solidFill>
                  <a:srgbClr val="C00000"/>
                </a:solidFill>
                <a:latin typeface="Conformity" pitchFamily="2" charset="0"/>
              </a:rPr>
              <a:t>Will compose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Functions that throw exceptions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Dead-end functions</a:t>
            </a:r>
          </a:p>
          <a:p>
            <a:pPr>
              <a:buFont typeface="Arial" pitchFamily="34" charset="0"/>
              <a:buChar char="•"/>
            </a:pPr>
            <a:r>
              <a:rPr lang="en-GB" sz="2800" dirty="0"/>
              <a:t> </a:t>
            </a:r>
            <a:r>
              <a:rPr lang="en-GB" sz="2800" b="1" dirty="0">
                <a:solidFill>
                  <a:srgbClr val="C00000"/>
                </a:solidFill>
              </a:rPr>
              <a:t>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
        <p:nvSpPr>
          <p:cNvPr id="4" name="TextBox 3"/>
          <p:cNvSpPr txBox="1"/>
          <p:nvPr/>
        </p:nvSpPr>
        <p:spPr>
          <a:xfrm rot="21480000">
            <a:off x="5491909" y="3863499"/>
            <a:ext cx="3072280" cy="369332"/>
          </a:xfrm>
          <a:prstGeom prst="rect">
            <a:avLst/>
          </a:prstGeom>
          <a:noFill/>
        </p:spPr>
        <p:txBody>
          <a:bodyPr wrap="square" rtlCol="0">
            <a:spAutoFit/>
          </a:bodyPr>
          <a:lstStyle/>
          <a:p>
            <a:r>
              <a:rPr lang="en-GB" dirty="0">
                <a:solidFill>
                  <a:srgbClr val="C00000"/>
                </a:solidFill>
                <a:latin typeface="Conformity" pitchFamily="2" charset="0"/>
              </a:rPr>
              <a:t>Especially to wrap an I/O call</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3" cstate="print"/>
          <a:srcRect/>
          <a:stretch>
            <a:fillRect/>
          </a:stretch>
        </p:blipFill>
        <p:spPr bwMode="auto">
          <a:xfrm>
            <a:off x="2057400" y="1295400"/>
            <a:ext cx="5105400" cy="2288434"/>
          </a:xfrm>
          <a:prstGeom prst="rect">
            <a:avLst/>
          </a:prstGeom>
          <a:noFill/>
        </p:spPr>
      </p:pic>
      <p:sp>
        <p:nvSpPr>
          <p:cNvPr id="4" name="Title 3"/>
          <p:cNvSpPr>
            <a:spLocks noGrp="1"/>
          </p:cNvSpPr>
          <p:nvPr>
            <p:ph type="title"/>
          </p:nvPr>
        </p:nvSpPr>
        <p:spPr/>
        <p:txBody>
          <a:bodyPr/>
          <a:lstStyle/>
          <a:p>
            <a:r>
              <a:rPr lang="en-GB" dirty="0"/>
              <a:t>Functions that throw exceptions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676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9" name="AutoShape 15"/>
          <p:cNvCxnSpPr>
            <a:cxnSpLocks noChangeShapeType="1"/>
          </p:cNvCxnSpPr>
          <p:nvPr/>
        </p:nvCxnSpPr>
        <p:spPr bwMode="auto">
          <a:xfrm flipV="1">
            <a:off x="2819400" y="2514600"/>
            <a:ext cx="1295400" cy="2057400"/>
          </a:xfrm>
          <a:prstGeom prst="straightConnector1">
            <a:avLst/>
          </a:prstGeom>
          <a:noFill/>
          <a:ln w="57150">
            <a:solidFill>
              <a:schemeClr val="tx1"/>
            </a:solidFill>
            <a:round/>
            <a:headEnd/>
            <a:tailEnd type="triangle" w="med" len="med"/>
          </a:ln>
        </p:spPr>
      </p:cxnSp>
      <p:cxnSp>
        <p:nvCxnSpPr>
          <p:cNvPr id="20" name="AutoShape 15"/>
          <p:cNvCxnSpPr>
            <a:cxnSpLocks noChangeShapeType="1"/>
          </p:cNvCxnSpPr>
          <p:nvPr/>
        </p:nvCxnSpPr>
        <p:spPr bwMode="auto">
          <a:xfrm>
            <a:off x="5867400" y="3276600"/>
            <a:ext cx="609600" cy="1447800"/>
          </a:xfrm>
          <a:prstGeom prst="straightConnector1">
            <a:avLst/>
          </a:prstGeom>
          <a:noFill/>
          <a:ln w="57150">
            <a:solidFill>
              <a:schemeClr val="tx1"/>
            </a:solidFill>
            <a:round/>
            <a:headEnd/>
            <a:tailEnd type="triangle" w="med" len="med"/>
          </a:ln>
        </p:spPr>
      </p:cxnSp>
      <p:grpSp>
        <p:nvGrpSpPr>
          <p:cNvPr id="3" name="Group 24"/>
          <p:cNvGrpSpPr/>
          <p:nvPr/>
        </p:nvGrpSpPr>
        <p:grpSpPr>
          <a:xfrm>
            <a:off x="2057399" y="4724400"/>
            <a:ext cx="1447800" cy="727710"/>
            <a:chOff x="2057399" y="4724400"/>
            <a:chExt cx="1447800" cy="727710"/>
          </a:xfrm>
        </p:grpSpPr>
        <p:sp>
          <p:nvSpPr>
            <p:cNvPr id="11" name="TextBox 10"/>
            <p:cNvSpPr txBox="1"/>
            <p:nvPr/>
          </p:nvSpPr>
          <p:spPr>
            <a:xfrm>
              <a:off x="2057399" y="4724400"/>
              <a:ext cx="1447800" cy="369332"/>
            </a:xfrm>
            <a:prstGeom prst="rect">
              <a:avLst/>
            </a:prstGeom>
            <a:noFill/>
          </p:spPr>
          <p:txBody>
            <a:bodyPr wrap="square" rtlCol="0">
              <a:spAutoFit/>
            </a:bodyPr>
            <a:lstStyle/>
            <a:p>
              <a:r>
                <a:rPr lang="en-GB" dirty="0" err="1"/>
                <a:t>SendEmail</a:t>
              </a:r>
              <a:endParaRPr lang="en-GB" dirty="0"/>
            </a:p>
          </p:txBody>
        </p:sp>
        <p:pic>
          <p:nvPicPr>
            <p:cNvPr id="24" name="Picture 3"/>
            <p:cNvPicPr>
              <a:picLocks noChangeAspect="1" noChangeArrowheads="1"/>
            </p:cNvPicPr>
            <p:nvPr/>
          </p:nvPicPr>
          <p:blipFill>
            <a:blip r:embed="rId4" cstate="print"/>
            <a:srcRect/>
            <a:stretch>
              <a:fillRect/>
            </a:stretch>
          </p:blipFill>
          <p:spPr bwMode="auto">
            <a:xfrm>
              <a:off x="2057400" y="5105400"/>
              <a:ext cx="1420178" cy="346710"/>
            </a:xfrm>
            <a:prstGeom prst="rect">
              <a:avLst/>
            </a:prstGeom>
            <a:noFill/>
            <a:ln w="9525">
              <a:noFill/>
              <a:miter lim="800000"/>
              <a:headEnd/>
              <a:tailEnd/>
            </a:ln>
          </p:spPr>
        </p:pic>
      </p:grpSp>
      <p:grpSp>
        <p:nvGrpSpPr>
          <p:cNvPr id="16" name="Group 15"/>
          <p:cNvGrpSpPr/>
          <p:nvPr/>
        </p:nvGrpSpPr>
        <p:grpSpPr>
          <a:xfrm>
            <a:off x="5715000" y="4800600"/>
            <a:ext cx="2666999" cy="1283732"/>
            <a:chOff x="685801" y="1996401"/>
            <a:chExt cx="2666999" cy="1283732"/>
          </a:xfrm>
        </p:grpSpPr>
        <p:pic>
          <p:nvPicPr>
            <p:cNvPr id="17" name="Picture 2"/>
            <p:cNvPicPr>
              <a:picLocks noChangeAspect="1" noChangeArrowheads="1"/>
            </p:cNvPicPr>
            <p:nvPr/>
          </p:nvPicPr>
          <p:blipFill>
            <a:blip r:embed="rId5" cstate="print"/>
            <a:srcRect/>
            <a:stretch>
              <a:fillRect/>
            </a:stretch>
          </p:blipFill>
          <p:spPr bwMode="auto">
            <a:xfrm>
              <a:off x="685801" y="2209801"/>
              <a:ext cx="2666999" cy="1070332"/>
            </a:xfrm>
            <a:prstGeom prst="rect">
              <a:avLst/>
            </a:prstGeom>
            <a:noFill/>
            <a:ln w="9525">
              <a:noFill/>
              <a:miter lim="800000"/>
              <a:headEnd/>
              <a:tailEnd/>
            </a:ln>
          </p:spPr>
        </p:pic>
        <p:sp>
          <p:nvSpPr>
            <p:cNvPr id="21" name="TextBox 20"/>
            <p:cNvSpPr txBox="1"/>
            <p:nvPr/>
          </p:nvSpPr>
          <p:spPr>
            <a:xfrm>
              <a:off x="838202" y="1996401"/>
              <a:ext cx="2286000" cy="369332"/>
            </a:xfrm>
            <a:prstGeom prst="rect">
              <a:avLst/>
            </a:prstGeom>
            <a:noFill/>
          </p:spPr>
          <p:txBody>
            <a:bodyPr wrap="square" rtlCol="0">
              <a:spAutoFit/>
            </a:bodyPr>
            <a:lstStyle/>
            <a:p>
              <a:pPr algn="ctr"/>
              <a:r>
                <a:rPr lang="en-GB" dirty="0" err="1"/>
                <a:t>SendEmail</a:t>
              </a:r>
              <a:endParaRPr lang="en-GB" dirty="0"/>
            </a:p>
          </p:txBody>
        </p:sp>
      </p:grpSp>
      <p:grpSp>
        <p:nvGrpSpPr>
          <p:cNvPr id="26" name="Group 33"/>
          <p:cNvGrpSpPr/>
          <p:nvPr/>
        </p:nvGrpSpPr>
        <p:grpSpPr>
          <a:xfrm>
            <a:off x="4648200" y="859587"/>
            <a:ext cx="3886504" cy="816814"/>
            <a:chOff x="1371600" y="5507788"/>
            <a:chExt cx="3886504" cy="816814"/>
          </a:xfrm>
        </p:grpSpPr>
        <p:sp>
          <p:nvSpPr>
            <p:cNvPr id="27" name="TextBox 26"/>
            <p:cNvSpPr txBox="1"/>
            <p:nvPr/>
          </p:nvSpPr>
          <p:spPr>
            <a:xfrm>
              <a:off x="3210700" y="5507788"/>
              <a:ext cx="2047404" cy="646331"/>
            </a:xfrm>
            <a:prstGeom prst="rect">
              <a:avLst/>
            </a:prstGeom>
            <a:noFill/>
          </p:spPr>
          <p:txBody>
            <a:bodyPr wrap="square" rtlCol="0">
              <a:spAutoFit/>
            </a:bodyPr>
            <a:lstStyle/>
            <a:p>
              <a:r>
                <a:rPr lang="en-GB" dirty="0">
                  <a:solidFill>
                    <a:srgbClr val="C00000"/>
                  </a:solidFill>
                  <a:latin typeface="Conformity" pitchFamily="2" charset="0"/>
                </a:rPr>
                <a:t>Add try/catch to handle timeouts, say</a:t>
              </a:r>
            </a:p>
          </p:txBody>
        </p:sp>
        <p:sp>
          <p:nvSpPr>
            <p:cNvPr id="28" name="Freeform 27"/>
            <p:cNvSpPr/>
            <p:nvPr/>
          </p:nvSpPr>
          <p:spPr>
            <a:xfrm rot="10800000" flipH="1" flipV="1">
              <a:off x="1371600" y="5773058"/>
              <a:ext cx="1905000" cy="55154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Lst>
              <a:ahLst/>
              <a:cxnLst>
                <a:cxn ang="0">
                  <a:pos x="connsiteX0" y="connsiteY0"/>
                </a:cxn>
                <a:cxn ang="0">
                  <a:pos x="connsiteX1" y="connsiteY1"/>
                </a:cxn>
              </a:cxnLst>
              <a:rect l="l" t="t" r="r" b="b"/>
              <a:pathLst>
                <a:path w="2624838" h="551544">
                  <a:moveTo>
                    <a:pt x="2624838" y="18143"/>
                  </a:moveTo>
                  <a:cubicBezTo>
                    <a:pt x="414974" y="0"/>
                    <a:pt x="274982" y="166915"/>
                    <a:pt x="0" y="551544"/>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9" name="Group 33"/>
          <p:cNvGrpSpPr/>
          <p:nvPr/>
        </p:nvGrpSpPr>
        <p:grpSpPr>
          <a:xfrm>
            <a:off x="381000" y="5486400"/>
            <a:ext cx="2504300" cy="798731"/>
            <a:chOff x="3286900" y="5202988"/>
            <a:chExt cx="2504300" cy="798731"/>
          </a:xfrm>
        </p:grpSpPr>
        <p:sp>
          <p:nvSpPr>
            <p:cNvPr id="30" name="TextBox 29"/>
            <p:cNvSpPr txBox="1"/>
            <p:nvPr/>
          </p:nvSpPr>
          <p:spPr>
            <a:xfrm>
              <a:off x="3286900" y="5355388"/>
              <a:ext cx="2438400" cy="646331"/>
            </a:xfrm>
            <a:prstGeom prst="rect">
              <a:avLst/>
            </a:prstGeom>
            <a:noFill/>
          </p:spPr>
          <p:txBody>
            <a:bodyPr wrap="square" rtlCol="0">
              <a:spAutoFit/>
            </a:bodyPr>
            <a:lstStyle/>
            <a:p>
              <a:r>
                <a:rPr lang="en-GB" dirty="0">
                  <a:solidFill>
                    <a:srgbClr val="C00000"/>
                  </a:solidFill>
                  <a:latin typeface="Conformity" pitchFamily="2" charset="0"/>
                </a:rPr>
                <a:t>Looks innocent, but might throw an exception</a:t>
              </a:r>
            </a:p>
          </p:txBody>
        </p:sp>
        <p:sp>
          <p:nvSpPr>
            <p:cNvPr id="31" name="Freeform 30"/>
            <p:cNvSpPr/>
            <p:nvPr/>
          </p:nvSpPr>
          <p:spPr>
            <a:xfrm rot="10800000">
              <a:off x="5115700" y="5202988"/>
              <a:ext cx="675500" cy="55154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Lst>
              <a:ahLst/>
              <a:cxnLst>
                <a:cxn ang="0">
                  <a:pos x="connsiteX0" y="connsiteY0"/>
                </a:cxn>
                <a:cxn ang="0">
                  <a:pos x="connsiteX1" y="connsiteY1"/>
                </a:cxn>
              </a:cxnLst>
              <a:rect l="l" t="t" r="r" b="b"/>
              <a:pathLst>
                <a:path w="2624838" h="551544">
                  <a:moveTo>
                    <a:pt x="2624838" y="18143"/>
                  </a:moveTo>
                  <a:cubicBezTo>
                    <a:pt x="414974" y="0"/>
                    <a:pt x="274982" y="166915"/>
                    <a:pt x="0" y="551544"/>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3" name="TextBox 32"/>
          <p:cNvSpPr txBox="1"/>
          <p:nvPr/>
        </p:nvSpPr>
        <p:spPr>
          <a:xfrm rot="-60000">
            <a:off x="4498213" y="6185223"/>
            <a:ext cx="3579518" cy="523220"/>
          </a:xfrm>
          <a:prstGeom prst="rect">
            <a:avLst/>
          </a:prstGeom>
          <a:noFill/>
        </p:spPr>
        <p:txBody>
          <a:bodyPr wrap="square" rtlCol="0">
            <a:spAutoFit/>
          </a:bodyPr>
          <a:lstStyle/>
          <a:p>
            <a:r>
              <a:rPr lang="en-GB" sz="1400" dirty="0">
                <a:solidFill>
                  <a:srgbClr val="C00000"/>
                </a:solidFill>
                <a:latin typeface="Conformity" pitchFamily="2" charset="0"/>
              </a:rPr>
              <a:t>Don't bother handling all possible exceptions: </a:t>
            </a:r>
            <a:br>
              <a:rPr lang="en-GB" sz="1400" dirty="0">
                <a:solidFill>
                  <a:srgbClr val="C00000"/>
                </a:solidFill>
                <a:latin typeface="Conformity" pitchFamily="2" charset="0"/>
              </a:rPr>
            </a:br>
            <a:r>
              <a:rPr lang="en-GB" sz="1400" dirty="0">
                <a:solidFill>
                  <a:srgbClr val="C00000"/>
                </a:solidFill>
                <a:latin typeface="Conformity" pitchFamily="2" charset="0"/>
              </a:rPr>
              <a:t>   E.g. </a:t>
            </a:r>
            <a:r>
              <a:rPr lang="en-GB" sz="1400" dirty="0" err="1">
                <a:solidFill>
                  <a:srgbClr val="C00000"/>
                </a:solidFill>
                <a:latin typeface="Conformity" pitchFamily="2" charset="0"/>
              </a:rPr>
              <a:t>FileNotFound</a:t>
            </a:r>
            <a:r>
              <a:rPr lang="en-GB" sz="1400" dirty="0">
                <a:solidFill>
                  <a:srgbClr val="C00000"/>
                </a:solidFill>
                <a:latin typeface="Conformity" pitchFamily="2" charset="0"/>
              </a:rPr>
              <a:t>, yes</a:t>
            </a:r>
            <a:r>
              <a:rPr lang="en-GB" sz="1400" dirty="0"/>
              <a:t>.</a:t>
            </a:r>
            <a:r>
              <a:rPr lang="en-GB" sz="1400" dirty="0">
                <a:solidFill>
                  <a:srgbClr val="C00000"/>
                </a:solidFill>
                <a:latin typeface="Conformity" pitchFamily="2" charset="0"/>
              </a:rPr>
              <a:t> </a:t>
            </a:r>
            <a:r>
              <a:rPr lang="en-GB" sz="1400" dirty="0" err="1">
                <a:solidFill>
                  <a:srgbClr val="C00000"/>
                </a:solidFill>
                <a:latin typeface="Conformity" pitchFamily="2" charset="0"/>
              </a:rPr>
              <a:t>OutOfMemory</a:t>
            </a:r>
            <a:r>
              <a:rPr lang="en-GB" sz="1400" dirty="0">
                <a:solidFill>
                  <a:srgbClr val="C00000"/>
                </a:solidFill>
                <a:latin typeface="Conformity" pitchFamily="2" charset="0"/>
              </a:rPr>
              <a:t>, 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Functions that throw exceptions</a:t>
            </a:r>
          </a:p>
        </p:txBody>
      </p:sp>
      <p:sp>
        <p:nvSpPr>
          <p:cNvPr id="3" name="Rectangle 2"/>
          <p:cNvSpPr/>
          <p:nvPr/>
        </p:nvSpPr>
        <p:spPr>
          <a:xfrm>
            <a:off x="4191000" y="1981200"/>
            <a:ext cx="4343400" cy="2062103"/>
          </a:xfrm>
          <a:prstGeom prst="rect">
            <a:avLst/>
          </a:prstGeom>
        </p:spPr>
        <p:txBody>
          <a:bodyPr wrap="square">
            <a:spAutoFit/>
          </a:bodyPr>
          <a:lstStyle/>
          <a:p>
            <a:r>
              <a:rPr lang="en-GB" sz="3200" dirty="0"/>
              <a:t>Even Yoda recommends not to use exception handling for control flow:</a:t>
            </a:r>
            <a:br>
              <a:rPr lang="en-GB" sz="3200" dirty="0"/>
            </a:br>
            <a:endParaRPr lang="en-GB" sz="3200" dirty="0"/>
          </a:p>
        </p:txBody>
      </p:sp>
      <p:pic>
        <p:nvPicPr>
          <p:cNvPr id="102402" name="Picture 2" descr="http://www.empireonline.com/images/features/100greatestcharacters/photos/25.jpg"/>
          <p:cNvPicPr>
            <a:picLocks noChangeAspect="1" noChangeArrowheads="1"/>
          </p:cNvPicPr>
          <p:nvPr/>
        </p:nvPicPr>
        <p:blipFill>
          <a:blip r:embed="rId3" cstate="print"/>
          <a:srcRect/>
          <a:stretch>
            <a:fillRect/>
          </a:stretch>
        </p:blipFill>
        <p:spPr bwMode="auto">
          <a:xfrm>
            <a:off x="609600" y="1981200"/>
            <a:ext cx="3381375" cy="3810000"/>
          </a:xfrm>
          <a:prstGeom prst="rect">
            <a:avLst/>
          </a:prstGeom>
          <a:noFill/>
        </p:spPr>
      </p:pic>
      <p:sp>
        <p:nvSpPr>
          <p:cNvPr id="5" name="Rectangle 4"/>
          <p:cNvSpPr/>
          <p:nvPr/>
        </p:nvSpPr>
        <p:spPr>
          <a:xfrm>
            <a:off x="533400" y="1066800"/>
            <a:ext cx="7696200" cy="584775"/>
          </a:xfrm>
          <a:prstGeom prst="rect">
            <a:avLst/>
          </a:prstGeom>
        </p:spPr>
        <p:txBody>
          <a:bodyPr wrap="square">
            <a:spAutoFit/>
          </a:bodyPr>
          <a:lstStyle/>
          <a:p>
            <a:r>
              <a:rPr lang="en-GB" sz="3200" dirty="0"/>
              <a:t>Guideline: Convert exceptions into Failures</a:t>
            </a:r>
          </a:p>
        </p:txBody>
      </p:sp>
      <p:sp>
        <p:nvSpPr>
          <p:cNvPr id="6" name="Rectangle 5"/>
          <p:cNvSpPr/>
          <p:nvPr/>
        </p:nvSpPr>
        <p:spPr>
          <a:xfrm>
            <a:off x="4191000" y="3951982"/>
            <a:ext cx="4343400" cy="1077218"/>
          </a:xfrm>
          <a:prstGeom prst="rect">
            <a:avLst/>
          </a:prstGeom>
        </p:spPr>
        <p:txBody>
          <a:bodyPr wrap="square">
            <a:spAutoFit/>
          </a:bodyPr>
          <a:lstStyle/>
          <a:p>
            <a:r>
              <a:rPr lang="en-GB" sz="3200" dirty="0"/>
              <a:t>"Do or do not, there is no try".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Supervisory functions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Dead-end functions</a:t>
            </a:r>
          </a:p>
          <a:p>
            <a:pPr>
              <a:buFont typeface="Arial" pitchFamily="34" charset="0"/>
              <a:buChar char="•"/>
            </a:pPr>
            <a:r>
              <a:rPr lang="en-GB" sz="2800" dirty="0"/>
              <a:t> Functions that throw exceptions</a:t>
            </a:r>
          </a:p>
          <a:p>
            <a:pPr>
              <a:buFont typeface="Arial" pitchFamily="34" charset="0"/>
              <a:buChar char="•"/>
            </a:pPr>
            <a:r>
              <a:rPr lang="en-GB" sz="2800" dirty="0"/>
              <a:t> </a:t>
            </a:r>
            <a:r>
              <a:rPr lang="en-GB" sz="2800" b="1" dirty="0">
                <a:solidFill>
                  <a:srgbClr val="C00000"/>
                </a:solidFill>
              </a:rPr>
              <a:t>Supervisory functions</a:t>
            </a:r>
          </a:p>
          <a:p>
            <a:endParaRPr lang="en-GB" sz="2800" dirty="0"/>
          </a:p>
          <a:p>
            <a:endParaRPr lang="en-GB" sz="2800" dirty="0"/>
          </a:p>
          <a:p>
            <a:endParaRPr lang="en-GB" sz="2800" dirty="0"/>
          </a:p>
          <a:p>
            <a:endParaRPr lang="en-GB" sz="2800" dirty="0"/>
          </a:p>
        </p:txBody>
      </p:sp>
      <p:sp>
        <p:nvSpPr>
          <p:cNvPr id="4" name="TextBox 3"/>
          <p:cNvSpPr txBox="1"/>
          <p:nvPr/>
        </p:nvSpPr>
        <p:spPr>
          <a:xfrm rot="21480000">
            <a:off x="4353519" y="4307902"/>
            <a:ext cx="3800785" cy="646331"/>
          </a:xfrm>
          <a:prstGeom prst="rect">
            <a:avLst/>
          </a:prstGeom>
          <a:noFill/>
        </p:spPr>
        <p:txBody>
          <a:bodyPr wrap="square" rtlCol="0">
            <a:spAutoFit/>
          </a:bodyPr>
          <a:lstStyle/>
          <a:p>
            <a:pPr algn="ctr"/>
            <a:r>
              <a:rPr lang="en-GB" dirty="0">
                <a:solidFill>
                  <a:srgbClr val="C00000"/>
                </a:solidFill>
                <a:latin typeface="Conformity" pitchFamily="2" charset="0"/>
              </a:rPr>
              <a:t>For when you need to handle *both* tracks – e.g. tracing, logging, etc.</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Supervisory functions</a:t>
            </a:r>
          </a:p>
        </p:txBody>
      </p:sp>
      <p:pic>
        <p:nvPicPr>
          <p:cNvPr id="126978" name="Picture 2"/>
          <p:cNvPicPr>
            <a:picLocks noChangeAspect="1" noChangeArrowheads="1"/>
          </p:cNvPicPr>
          <p:nvPr/>
        </p:nvPicPr>
        <p:blipFill>
          <a:blip r:embed="rId3" cstate="print"/>
          <a:srcRect/>
          <a:stretch>
            <a:fillRect/>
          </a:stretch>
        </p:blipFill>
        <p:spPr bwMode="auto">
          <a:xfrm>
            <a:off x="2362200" y="1371600"/>
            <a:ext cx="4572000" cy="2032853"/>
          </a:xfrm>
          <a:prstGeom prst="rect">
            <a:avLst/>
          </a:prstGeom>
          <a:noFill/>
        </p:spPr>
      </p:pic>
      <p:sp>
        <p:nvSpPr>
          <p:cNvPr id="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 name="Rectangle 11"/>
          <p:cNvSpPr>
            <a:spLocks noChangeArrowheads="1"/>
          </p:cNvSpPr>
          <p:nvPr/>
        </p:nvSpPr>
        <p:spPr bwMode="auto">
          <a:xfrm>
            <a:off x="4267200" y="3657600"/>
            <a:ext cx="37338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one-track function for Success</a:t>
            </a:r>
            <a:r>
              <a:rPr kumimoji="0" lang="en-GB" sz="2000" b="0" i="0" u="none" strike="noStrike" cap="none" normalizeH="0" dirty="0">
                <a:ln>
                  <a:noFill/>
                </a:ln>
                <a:solidFill>
                  <a:schemeClr val="tx1"/>
                </a:solidFill>
                <a:effectLst/>
                <a:latin typeface="Calibri" pitchFamily="34" charset="0"/>
                <a:cs typeface="Arial" pitchFamily="34" charset="0"/>
              </a:rPr>
              <a:t> </a:t>
            </a:r>
            <a:r>
              <a:rPr kumimoji="0" lang="en-GB" sz="2000" b="0" i="0" u="none" strike="noStrike" cap="none" normalizeH="0" baseline="0" dirty="0">
                <a:ln>
                  <a:noFill/>
                </a:ln>
                <a:solidFill>
                  <a:schemeClr val="tx1"/>
                </a:solidFill>
                <a:effectLst/>
                <a:latin typeface="Calibri" pitchFamily="34" charset="0"/>
                <a:cs typeface="Arial" pitchFamily="34" charset="0"/>
              </a:rPr>
              <a:t>case</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7" name="AutoShape 12"/>
          <p:cNvCxnSpPr>
            <a:cxnSpLocks noChangeShapeType="1"/>
          </p:cNvCxnSpPr>
          <p:nvPr/>
        </p:nvCxnSpPr>
        <p:spPr bwMode="auto">
          <a:xfrm flipH="1" flipV="1">
            <a:off x="5029200" y="2057400"/>
            <a:ext cx="465138" cy="1536700"/>
          </a:xfrm>
          <a:prstGeom prst="straightConnector1">
            <a:avLst/>
          </a:prstGeom>
          <a:noFill/>
          <a:ln w="38100">
            <a:solidFill>
              <a:srgbClr val="000000"/>
            </a:solidFill>
            <a:round/>
            <a:headEnd/>
            <a:tailEnd type="triangle" w="med" len="med"/>
          </a:ln>
        </p:spPr>
      </p:cxnSp>
      <p:sp>
        <p:nvSpPr>
          <p:cNvPr id="8" name="Rectangle 11"/>
          <p:cNvSpPr>
            <a:spLocks noChangeArrowheads="1"/>
          </p:cNvSpPr>
          <p:nvPr/>
        </p:nvSpPr>
        <p:spPr bwMode="auto">
          <a:xfrm>
            <a:off x="1981200" y="4419600"/>
            <a:ext cx="37338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one-track function for Failure </a:t>
            </a:r>
            <a:r>
              <a:rPr kumimoji="0" lang="en-GB" sz="2000" b="0" i="0" u="none" strike="noStrike" cap="none" normalizeH="0" dirty="0">
                <a:ln>
                  <a:noFill/>
                </a:ln>
                <a:solidFill>
                  <a:schemeClr val="tx1"/>
                </a:solidFill>
                <a:effectLst/>
                <a:latin typeface="Calibri" pitchFamily="34" charset="0"/>
                <a:cs typeface="Arial" pitchFamily="34" charset="0"/>
              </a:rPr>
              <a:t>case</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9" name="AutoShape 12"/>
          <p:cNvCxnSpPr>
            <a:cxnSpLocks noChangeShapeType="1"/>
          </p:cNvCxnSpPr>
          <p:nvPr/>
        </p:nvCxnSpPr>
        <p:spPr bwMode="auto">
          <a:xfrm flipV="1">
            <a:off x="3208338" y="3048000"/>
            <a:ext cx="1058862" cy="1308100"/>
          </a:xfrm>
          <a:prstGeom prst="straightConnector1">
            <a:avLst/>
          </a:prstGeom>
          <a:noFill/>
          <a:ln w="38100">
            <a:solidFill>
              <a:srgbClr val="0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Putting it all together</a:t>
            </a:r>
          </a:p>
        </p:txBody>
      </p:sp>
      <p:sp>
        <p:nvSpPr>
          <p:cNvPr id="4" name="Subtitle 3"/>
          <p:cNvSpPr>
            <a:spLocks noGrp="1"/>
          </p:cNvSpPr>
          <p:nvPr>
            <p:ph type="subTitle" idx="1"/>
          </p:nvPr>
        </p:nvSpPr>
        <p:spPr/>
        <p:txBody>
          <a:bodyPr/>
          <a:lstStyle/>
          <a:p>
            <a:endParaRPr lang="en-GB"/>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Putting it all together</a:t>
            </a:r>
          </a:p>
        </p:txBody>
      </p:sp>
      <p:grpSp>
        <p:nvGrpSpPr>
          <p:cNvPr id="84" name="Group 83"/>
          <p:cNvGrpSpPr/>
          <p:nvPr/>
        </p:nvGrpSpPr>
        <p:grpSpPr>
          <a:xfrm>
            <a:off x="457201" y="1844874"/>
            <a:ext cx="1618182" cy="948589"/>
            <a:chOff x="457201" y="1844874"/>
            <a:chExt cx="1618182" cy="948589"/>
          </a:xfrm>
        </p:grpSpPr>
        <p:pic>
          <p:nvPicPr>
            <p:cNvPr id="59" name="Picture 1"/>
            <p:cNvPicPr>
              <a:picLocks noChangeAspect="1" noChangeArrowheads="1"/>
            </p:cNvPicPr>
            <p:nvPr/>
          </p:nvPicPr>
          <p:blipFill>
            <a:blip r:embed="rId3" cstate="print"/>
            <a:srcRect/>
            <a:stretch>
              <a:fillRect/>
            </a:stretch>
          </p:blipFill>
          <p:spPr bwMode="auto">
            <a:xfrm>
              <a:off x="457201" y="1994901"/>
              <a:ext cx="1618182" cy="686963"/>
            </a:xfrm>
            <a:prstGeom prst="rect">
              <a:avLst/>
            </a:prstGeom>
            <a:noFill/>
            <a:ln w="9525">
              <a:noFill/>
              <a:miter lim="800000"/>
              <a:headEnd/>
              <a:tailEnd/>
            </a:ln>
          </p:spPr>
        </p:pic>
        <p:sp>
          <p:nvSpPr>
            <p:cNvPr id="60" name="Rectangle 59"/>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grpSp>
      <p:grpSp>
        <p:nvGrpSpPr>
          <p:cNvPr id="82" name="Group 81"/>
          <p:cNvGrpSpPr/>
          <p:nvPr/>
        </p:nvGrpSpPr>
        <p:grpSpPr>
          <a:xfrm>
            <a:off x="3040642" y="1447799"/>
            <a:ext cx="1880508" cy="1344688"/>
            <a:chOff x="3040642" y="1447799"/>
            <a:chExt cx="1880508" cy="1344688"/>
          </a:xfrm>
        </p:grpSpPr>
        <p:pic>
          <p:nvPicPr>
            <p:cNvPr id="64" name="Picture 3"/>
            <p:cNvPicPr>
              <a:picLocks noChangeAspect="1" noChangeArrowheads="1"/>
            </p:cNvPicPr>
            <p:nvPr/>
          </p:nvPicPr>
          <p:blipFill>
            <a:blip r:embed="rId4" cstate="print"/>
            <a:srcRect/>
            <a:stretch>
              <a:fillRect/>
            </a:stretch>
          </p:blipFill>
          <p:spPr bwMode="auto">
            <a:xfrm>
              <a:off x="3040642" y="1564902"/>
              <a:ext cx="1880508" cy="1156930"/>
            </a:xfrm>
            <a:prstGeom prst="rect">
              <a:avLst/>
            </a:prstGeom>
            <a:noFill/>
            <a:ln w="9525">
              <a:noFill/>
              <a:miter lim="800000"/>
              <a:headEnd/>
              <a:tailEnd/>
            </a:ln>
          </p:spPr>
        </p:pic>
        <p:sp>
          <p:nvSpPr>
            <p:cNvPr id="65" name="Rectangle 64"/>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66" name="Group 65"/>
            <p:cNvGrpSpPr/>
            <p:nvPr/>
          </p:nvGrpSpPr>
          <p:grpSpPr>
            <a:xfrm rot="20280000">
              <a:off x="4786752" y="1447799"/>
              <a:ext cx="52442" cy="447752"/>
              <a:chOff x="5414785" y="2590800"/>
              <a:chExt cx="71615" cy="611453"/>
            </a:xfrm>
          </p:grpSpPr>
          <p:cxnSp>
            <p:nvCxnSpPr>
              <p:cNvPr id="72" name="Straight Connector 71"/>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4931613" y="1844874"/>
            <a:ext cx="1618182" cy="948589"/>
            <a:chOff x="4931613" y="1844874"/>
            <a:chExt cx="1618182" cy="948589"/>
          </a:xfrm>
        </p:grpSpPr>
        <p:pic>
          <p:nvPicPr>
            <p:cNvPr id="67" name="Picture 1"/>
            <p:cNvPicPr>
              <a:picLocks noChangeAspect="1" noChangeArrowheads="1"/>
            </p:cNvPicPr>
            <p:nvPr/>
          </p:nvPicPr>
          <p:blipFill>
            <a:blip r:embed="rId3" cstate="print"/>
            <a:srcRect/>
            <a:stretch>
              <a:fillRect/>
            </a:stretch>
          </p:blipFill>
          <p:spPr bwMode="auto">
            <a:xfrm>
              <a:off x="4931613" y="1994901"/>
              <a:ext cx="1618182" cy="686963"/>
            </a:xfrm>
            <a:prstGeom prst="rect">
              <a:avLst/>
            </a:prstGeom>
            <a:noFill/>
            <a:ln w="9525">
              <a:noFill/>
              <a:miter lim="800000"/>
              <a:headEnd/>
              <a:tailEnd/>
            </a:ln>
          </p:spPr>
        </p:pic>
        <p:sp>
          <p:nvSpPr>
            <p:cNvPr id="68" name="Rectangle 67"/>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grpSp>
      <p:grpSp>
        <p:nvGrpSpPr>
          <p:cNvPr id="81" name="Group 80"/>
          <p:cNvGrpSpPr/>
          <p:nvPr/>
        </p:nvGrpSpPr>
        <p:grpSpPr>
          <a:xfrm>
            <a:off x="1963784" y="1574421"/>
            <a:ext cx="1339185" cy="1219042"/>
            <a:chOff x="1963784" y="1574421"/>
            <a:chExt cx="1339185" cy="1219042"/>
          </a:xfrm>
        </p:grpSpPr>
        <p:pic>
          <p:nvPicPr>
            <p:cNvPr id="61" name="Picture 2"/>
            <p:cNvPicPr>
              <a:picLocks noChangeAspect="1" noChangeArrowheads="1"/>
            </p:cNvPicPr>
            <p:nvPr/>
          </p:nvPicPr>
          <p:blipFill>
            <a:blip r:embed="rId5" cstate="print"/>
            <a:srcRect/>
            <a:stretch>
              <a:fillRect/>
            </a:stretch>
          </p:blipFill>
          <p:spPr bwMode="auto">
            <a:xfrm>
              <a:off x="2218712" y="2402867"/>
              <a:ext cx="805260" cy="195564"/>
            </a:xfrm>
            <a:prstGeom prst="rect">
              <a:avLst/>
            </a:prstGeom>
            <a:noFill/>
            <a:ln w="9525">
              <a:noFill/>
              <a:miter lim="800000"/>
              <a:headEnd/>
              <a:tailEnd/>
            </a:ln>
          </p:spPr>
        </p:pic>
        <p:pic>
          <p:nvPicPr>
            <p:cNvPr id="62" name="Picture 3"/>
            <p:cNvPicPr>
              <a:picLocks noChangeAspect="1" noChangeArrowheads="1"/>
            </p:cNvPicPr>
            <p:nvPr/>
          </p:nvPicPr>
          <p:blipFill>
            <a:blip r:embed="rId6" cstate="print"/>
            <a:srcRect/>
            <a:stretch>
              <a:fillRect/>
            </a:stretch>
          </p:blipFill>
          <p:spPr bwMode="auto">
            <a:xfrm>
              <a:off x="2207208" y="2091871"/>
              <a:ext cx="816764" cy="199398"/>
            </a:xfrm>
            <a:prstGeom prst="rect">
              <a:avLst/>
            </a:prstGeom>
            <a:noFill/>
            <a:ln w="9525">
              <a:noFill/>
              <a:miter lim="800000"/>
              <a:headEnd/>
              <a:tailEnd/>
            </a:ln>
          </p:spPr>
        </p:pic>
        <p:sp>
          <p:nvSpPr>
            <p:cNvPr id="63" name="Rectangle 62"/>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70" name="TextBox 69"/>
            <p:cNvSpPr txBox="1"/>
            <p:nvPr/>
          </p:nvSpPr>
          <p:spPr>
            <a:xfrm>
              <a:off x="1963784" y="1574421"/>
              <a:ext cx="1339185" cy="307777"/>
            </a:xfrm>
            <a:prstGeom prst="rect">
              <a:avLst/>
            </a:prstGeom>
            <a:noFill/>
          </p:spPr>
          <p:txBody>
            <a:bodyPr wrap="square" rtlCol="0">
              <a:spAutoFit/>
            </a:bodyPr>
            <a:lstStyle/>
            <a:p>
              <a:pPr algn="ctr"/>
              <a:r>
                <a:rPr lang="en-GB" sz="1400" dirty="0" err="1"/>
                <a:t>Canonicalize</a:t>
              </a:r>
              <a:endParaRPr lang="en-GB" sz="1400" dirty="0"/>
            </a:p>
          </p:txBody>
        </p:sp>
      </p:grpSp>
      <p:grpSp>
        <p:nvGrpSpPr>
          <p:cNvPr id="75" name="Group 33"/>
          <p:cNvGrpSpPr/>
          <p:nvPr/>
        </p:nvGrpSpPr>
        <p:grpSpPr>
          <a:xfrm>
            <a:off x="-549739" y="2221467"/>
            <a:ext cx="2073739" cy="1436133"/>
            <a:chOff x="2127561" y="3526587"/>
            <a:chExt cx="2073739" cy="1436133"/>
          </a:xfrm>
        </p:grpSpPr>
        <p:sp>
          <p:nvSpPr>
            <p:cNvPr id="76" name="TextBox 75"/>
            <p:cNvSpPr txBox="1"/>
            <p:nvPr/>
          </p:nvSpPr>
          <p:spPr>
            <a:xfrm>
              <a:off x="3515500" y="4593388"/>
              <a:ext cx="685800" cy="369332"/>
            </a:xfrm>
            <a:prstGeom prst="rect">
              <a:avLst/>
            </a:prstGeom>
            <a:noFill/>
          </p:spPr>
          <p:txBody>
            <a:bodyPr wrap="square" rtlCol="0">
              <a:spAutoFit/>
            </a:bodyPr>
            <a:lstStyle/>
            <a:p>
              <a:r>
                <a:rPr lang="en-GB" dirty="0">
                  <a:solidFill>
                    <a:srgbClr val="C00000"/>
                  </a:solidFill>
                  <a:latin typeface="Conformity" pitchFamily="2" charset="0"/>
                </a:rPr>
                <a:t>Input</a:t>
              </a:r>
            </a:p>
          </p:txBody>
        </p:sp>
        <p:sp>
          <p:nvSpPr>
            <p:cNvPr id="77" name="Freeform 76"/>
            <p:cNvSpPr/>
            <p:nvPr/>
          </p:nvSpPr>
          <p:spPr>
            <a:xfrm rot="10800000">
              <a:off x="2127561" y="3526587"/>
              <a:ext cx="1692740" cy="9906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Lst>
              <a:ahLst/>
              <a:cxnLst>
                <a:cxn ang="0">
                  <a:pos x="connsiteX0" y="connsiteY0"/>
                </a:cxn>
                <a:cxn ang="0">
                  <a:pos x="connsiteX1" y="connsiteY1"/>
                </a:cxn>
              </a:cxnLst>
              <a:rect l="l" t="t" r="r" b="b"/>
              <a:pathLst>
                <a:path w="6577599" h="990602">
                  <a:moveTo>
                    <a:pt x="0" y="0"/>
                  </a:moveTo>
                  <a:cubicBezTo>
                    <a:pt x="581894" y="395514"/>
                    <a:pt x="6577599" y="605973"/>
                    <a:pt x="2960968" y="990602"/>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79" name="TextBox 78"/>
          <p:cNvSpPr txBox="1"/>
          <p:nvPr/>
        </p:nvSpPr>
        <p:spPr>
          <a:xfrm>
            <a:off x="6705600" y="2209800"/>
            <a:ext cx="1126661" cy="369332"/>
          </a:xfrm>
          <a:prstGeom prst="rect">
            <a:avLst/>
          </a:prstGeom>
          <a:noFill/>
        </p:spPr>
        <p:txBody>
          <a:bodyPr wrap="square" rtlCol="0">
            <a:spAutoFit/>
          </a:bodyPr>
          <a:lstStyle/>
          <a:p>
            <a:r>
              <a:rPr lang="en-GB" dirty="0">
                <a:solidFill>
                  <a:srgbClr val="C00000"/>
                </a:solidFill>
                <a:latin typeface="Conformity" pitchFamily="2" charset="0"/>
              </a:rPr>
              <a:t>Output??</a:t>
            </a:r>
          </a:p>
        </p:txBody>
      </p:sp>
      <p:grpSp>
        <p:nvGrpSpPr>
          <p:cNvPr id="87" name="Group 86"/>
          <p:cNvGrpSpPr/>
          <p:nvPr/>
        </p:nvGrpSpPr>
        <p:grpSpPr>
          <a:xfrm>
            <a:off x="6029169" y="2667000"/>
            <a:ext cx="2743200" cy="1623065"/>
            <a:chOff x="6029169" y="2667000"/>
            <a:chExt cx="2743200" cy="1623065"/>
          </a:xfrm>
        </p:grpSpPr>
        <p:sp>
          <p:nvSpPr>
            <p:cNvPr id="85" name="TextBox 84"/>
            <p:cNvSpPr txBox="1"/>
            <p:nvPr/>
          </p:nvSpPr>
          <p:spPr>
            <a:xfrm rot="120000">
              <a:off x="6029169" y="3705290"/>
              <a:ext cx="2743200" cy="584775"/>
            </a:xfrm>
            <a:prstGeom prst="rect">
              <a:avLst/>
            </a:prstGeom>
            <a:noFill/>
          </p:spPr>
          <p:txBody>
            <a:bodyPr wrap="square" rtlCol="0">
              <a:spAutoFit/>
            </a:bodyPr>
            <a:lstStyle/>
            <a:p>
              <a:pPr algn="ctr"/>
              <a:r>
                <a:rPr lang="en-GB" sz="1600" dirty="0">
                  <a:solidFill>
                    <a:srgbClr val="C00000"/>
                  </a:solidFill>
                  <a:latin typeface="Conformity" pitchFamily="2" charset="0"/>
                </a:rPr>
                <a:t>your browser doesn't understand two-track types!</a:t>
              </a:r>
            </a:p>
          </p:txBody>
        </p:sp>
        <p:sp>
          <p:nvSpPr>
            <p:cNvPr id="86" name="Freeform 85"/>
            <p:cNvSpPr/>
            <p:nvPr/>
          </p:nvSpPr>
          <p:spPr>
            <a:xfrm rot="10800000" flipH="1">
              <a:off x="7239000" y="2667000"/>
              <a:ext cx="414370" cy="1066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8650257"/>
                <a:gd name="connsiteY0" fmla="*/ 0 h 457200"/>
                <a:gd name="connsiteX1" fmla="*/ 5033627 w 8650257"/>
                <a:gd name="connsiteY1" fmla="*/ 457200 h 457200"/>
                <a:gd name="connsiteX0" fmla="*/ 0 w 8650257"/>
                <a:gd name="connsiteY0" fmla="*/ 470477 h 927677"/>
                <a:gd name="connsiteX1" fmla="*/ 5033627 w 8650257"/>
                <a:gd name="connsiteY1" fmla="*/ 927677 h 927677"/>
                <a:gd name="connsiteX0" fmla="*/ 0 w 5097109"/>
                <a:gd name="connsiteY0" fmla="*/ 1299029 h 1299029"/>
                <a:gd name="connsiteX1" fmla="*/ 1480478 w 5097109"/>
                <a:gd name="connsiteY1" fmla="*/ 384629 h 1299029"/>
                <a:gd name="connsiteX0" fmla="*/ 0 w 1906242"/>
                <a:gd name="connsiteY0" fmla="*/ 914400 h 914400"/>
                <a:gd name="connsiteX1" fmla="*/ 1480478 w 1906242"/>
                <a:gd name="connsiteY1" fmla="*/ 0 h 914400"/>
                <a:gd name="connsiteX0" fmla="*/ 0 w 1610146"/>
                <a:gd name="connsiteY0" fmla="*/ 1066800 h 1066800"/>
                <a:gd name="connsiteX1" fmla="*/ 1184383 w 1610146"/>
                <a:gd name="connsiteY1" fmla="*/ 0 h 1066800"/>
              </a:gdLst>
              <a:ahLst/>
              <a:cxnLst>
                <a:cxn ang="0">
                  <a:pos x="connsiteX0" y="connsiteY0"/>
                </a:cxn>
                <a:cxn ang="0">
                  <a:pos x="connsiteX1" y="connsiteY1"/>
                </a:cxn>
              </a:cxnLst>
              <a:rect l="l" t="t" r="r" b="b"/>
              <a:pathLst>
                <a:path w="1610146" h="1066800">
                  <a:moveTo>
                    <a:pt x="0" y="1066800"/>
                  </a:moveTo>
                  <a:cubicBezTo>
                    <a:pt x="156911" y="596323"/>
                    <a:pt x="1610147" y="275173"/>
                    <a:pt x="1184383"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Putting it all together</a:t>
            </a:r>
          </a:p>
        </p:txBody>
      </p:sp>
      <p:grpSp>
        <p:nvGrpSpPr>
          <p:cNvPr id="2" name="Group 38"/>
          <p:cNvGrpSpPr/>
          <p:nvPr/>
        </p:nvGrpSpPr>
        <p:grpSpPr>
          <a:xfrm>
            <a:off x="457201" y="1447799"/>
            <a:ext cx="7948742" cy="1345664"/>
            <a:chOff x="457200" y="3962400"/>
            <a:chExt cx="10854856" cy="1837648"/>
          </a:xfrm>
        </p:grpSpPr>
        <p:pic>
          <p:nvPicPr>
            <p:cNvPr id="25" name="Picture 1"/>
            <p:cNvPicPr>
              <a:picLocks noChangeAspect="1" noChangeArrowheads="1"/>
            </p:cNvPicPr>
            <p:nvPr/>
          </p:nvPicPr>
          <p:blipFill>
            <a:blip r:embed="rId3" cstate="print"/>
            <a:srcRect/>
            <a:stretch>
              <a:fillRect/>
            </a:stretch>
          </p:blipFill>
          <p:spPr bwMode="auto">
            <a:xfrm>
              <a:off x="457200" y="4709526"/>
              <a:ext cx="2209800" cy="938122"/>
            </a:xfrm>
            <a:prstGeom prst="rect">
              <a:avLst/>
            </a:prstGeom>
            <a:noFill/>
            <a:ln w="9525">
              <a:noFill/>
              <a:miter lim="800000"/>
              <a:headEnd/>
              <a:tailEnd/>
            </a:ln>
          </p:spPr>
        </p:pic>
        <p:sp>
          <p:nvSpPr>
            <p:cNvPr id="26" name="Rectangle 25"/>
            <p:cNvSpPr/>
            <p:nvPr/>
          </p:nvSpPr>
          <p:spPr>
            <a:xfrm>
              <a:off x="914400" y="4504648"/>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pic>
          <p:nvPicPr>
            <p:cNvPr id="27" name="Picture 2"/>
            <p:cNvPicPr>
              <a:picLocks noChangeAspect="1" noChangeArrowheads="1"/>
            </p:cNvPicPr>
            <p:nvPr/>
          </p:nvPicPr>
          <p:blipFill>
            <a:blip r:embed="rId4" cstate="print"/>
            <a:srcRect/>
            <a:stretch>
              <a:fillRect/>
            </a:stretch>
          </p:blipFill>
          <p:spPr bwMode="auto">
            <a:xfrm>
              <a:off x="2862732" y="5266648"/>
              <a:ext cx="1099668" cy="267063"/>
            </a:xfrm>
            <a:prstGeom prst="rect">
              <a:avLst/>
            </a:prstGeom>
            <a:noFill/>
            <a:ln w="9525">
              <a:noFill/>
              <a:miter lim="800000"/>
              <a:headEnd/>
              <a:tailEnd/>
            </a:ln>
          </p:spPr>
        </p:pic>
        <p:pic>
          <p:nvPicPr>
            <p:cNvPr id="28" name="Picture 3"/>
            <p:cNvPicPr>
              <a:picLocks noChangeAspect="1" noChangeArrowheads="1"/>
            </p:cNvPicPr>
            <p:nvPr/>
          </p:nvPicPr>
          <p:blipFill>
            <a:blip r:embed="rId5" cstate="print"/>
            <a:srcRect/>
            <a:stretch>
              <a:fillRect/>
            </a:stretch>
          </p:blipFill>
          <p:spPr bwMode="auto">
            <a:xfrm>
              <a:off x="2847022" y="4841949"/>
              <a:ext cx="1115378" cy="272299"/>
            </a:xfrm>
            <a:prstGeom prst="rect">
              <a:avLst/>
            </a:prstGeom>
            <a:noFill/>
            <a:ln w="9525">
              <a:noFill/>
              <a:miter lim="800000"/>
              <a:headEnd/>
              <a:tailEnd/>
            </a:ln>
          </p:spPr>
        </p:pic>
        <p:sp>
          <p:nvSpPr>
            <p:cNvPr id="29" name="Rectangle 28"/>
            <p:cNvSpPr/>
            <p:nvPr/>
          </p:nvSpPr>
          <p:spPr>
            <a:xfrm>
              <a:off x="2971800" y="4504648"/>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pic>
          <p:nvPicPr>
            <p:cNvPr id="31" name="Picture 3"/>
            <p:cNvPicPr>
              <a:picLocks noChangeAspect="1" noChangeArrowheads="1"/>
            </p:cNvPicPr>
            <p:nvPr/>
          </p:nvPicPr>
          <p:blipFill>
            <a:blip r:embed="rId6" cstate="print"/>
            <a:srcRect/>
            <a:stretch>
              <a:fillRect/>
            </a:stretch>
          </p:blipFill>
          <p:spPr bwMode="auto">
            <a:xfrm>
              <a:off x="3985165" y="4122316"/>
              <a:ext cx="2568035" cy="1579912"/>
            </a:xfrm>
            <a:prstGeom prst="rect">
              <a:avLst/>
            </a:prstGeom>
            <a:noFill/>
            <a:ln w="9525">
              <a:noFill/>
              <a:miter lim="800000"/>
              <a:headEnd/>
              <a:tailEnd/>
            </a:ln>
          </p:spPr>
        </p:pic>
        <p:sp>
          <p:nvSpPr>
            <p:cNvPr id="32" name="Rectangle 31"/>
            <p:cNvSpPr/>
            <p:nvPr/>
          </p:nvSpPr>
          <p:spPr>
            <a:xfrm>
              <a:off x="4572000" y="4046116"/>
              <a:ext cx="1440000" cy="17526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3" name="Group 32"/>
            <p:cNvGrpSpPr/>
            <p:nvPr/>
          </p:nvGrpSpPr>
          <p:grpSpPr>
            <a:xfrm rot="20280000">
              <a:off x="6369665" y="3962400"/>
              <a:ext cx="71615" cy="611453"/>
              <a:chOff x="5414785" y="2590800"/>
              <a:chExt cx="71615" cy="611453"/>
            </a:xfrm>
          </p:grpSpPr>
          <p:cxnSp>
            <p:nvCxnSpPr>
              <p:cNvPr id="36" name="Straight Connector 35"/>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icture 1"/>
            <p:cNvPicPr>
              <a:picLocks noChangeAspect="1" noChangeArrowheads="1"/>
            </p:cNvPicPr>
            <p:nvPr/>
          </p:nvPicPr>
          <p:blipFill>
            <a:blip r:embed="rId3" cstate="print"/>
            <a:srcRect/>
            <a:stretch>
              <a:fillRect/>
            </a:stretch>
          </p:blipFill>
          <p:spPr bwMode="auto">
            <a:xfrm>
              <a:off x="6567488" y="4709526"/>
              <a:ext cx="2209800" cy="938122"/>
            </a:xfrm>
            <a:prstGeom prst="rect">
              <a:avLst/>
            </a:prstGeom>
            <a:noFill/>
            <a:ln w="9525">
              <a:noFill/>
              <a:miter lim="800000"/>
              <a:headEnd/>
              <a:tailEnd/>
            </a:ln>
          </p:spPr>
        </p:pic>
        <p:sp>
          <p:nvSpPr>
            <p:cNvPr id="35" name="Rectangle 34"/>
            <p:cNvSpPr/>
            <p:nvPr/>
          </p:nvSpPr>
          <p:spPr>
            <a:xfrm>
              <a:off x="7010400" y="4504648"/>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pic>
          <p:nvPicPr>
            <p:cNvPr id="224258" name="Picture 2"/>
            <p:cNvPicPr>
              <a:picLocks noChangeAspect="1" noChangeArrowheads="1"/>
            </p:cNvPicPr>
            <p:nvPr/>
          </p:nvPicPr>
          <p:blipFill>
            <a:blip r:embed="rId7" cstate="print"/>
            <a:srcRect l="9642" r="3575"/>
            <a:stretch>
              <a:fillRect/>
            </a:stretch>
          </p:blipFill>
          <p:spPr bwMode="auto">
            <a:xfrm>
              <a:off x="8885997" y="4635318"/>
              <a:ext cx="2426059" cy="1121787"/>
            </a:xfrm>
            <a:prstGeom prst="rect">
              <a:avLst/>
            </a:prstGeom>
            <a:noFill/>
            <a:ln w="9525">
              <a:noFill/>
              <a:miter lim="800000"/>
              <a:headEnd/>
              <a:tailEnd/>
            </a:ln>
          </p:spPr>
        </p:pic>
        <p:sp>
          <p:nvSpPr>
            <p:cNvPr id="30" name="TextBox 29"/>
            <p:cNvSpPr txBox="1"/>
            <p:nvPr/>
          </p:nvSpPr>
          <p:spPr>
            <a:xfrm>
              <a:off x="2514600" y="4135316"/>
              <a:ext cx="1828800" cy="420302"/>
            </a:xfrm>
            <a:prstGeom prst="rect">
              <a:avLst/>
            </a:prstGeom>
            <a:noFill/>
          </p:spPr>
          <p:txBody>
            <a:bodyPr wrap="square" rtlCol="0">
              <a:spAutoFit/>
            </a:bodyPr>
            <a:lstStyle/>
            <a:p>
              <a:pPr algn="ctr"/>
              <a:r>
                <a:rPr lang="en-GB" sz="1400" dirty="0" err="1"/>
                <a:t>Canonicalize</a:t>
              </a:r>
              <a:endParaRPr lang="en-GB" sz="1400" dirty="0"/>
            </a:p>
          </p:txBody>
        </p:sp>
        <p:sp>
          <p:nvSpPr>
            <p:cNvPr id="41" name="Rectangle 40"/>
            <p:cNvSpPr/>
            <p:nvPr/>
          </p:nvSpPr>
          <p:spPr>
            <a:xfrm>
              <a:off x="9198175" y="4482698"/>
              <a:ext cx="1873066"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a:solidFill>
                    <a:schemeClr val="tx1"/>
                  </a:solidFill>
                  <a:cs typeface="Consolas" pitchFamily="49" charset="0"/>
                </a:rPr>
                <a:t>returnMessage</a:t>
              </a:r>
              <a:endParaRPr lang="en-GB" sz="1600" dirty="0">
                <a:solidFill>
                  <a:schemeClr val="tx1"/>
                </a:solidFill>
              </a:endParaRPr>
            </a:p>
          </p:txBody>
        </p:sp>
      </p:grpSp>
      <p:grpSp>
        <p:nvGrpSpPr>
          <p:cNvPr id="38" name="Group 33"/>
          <p:cNvGrpSpPr/>
          <p:nvPr/>
        </p:nvGrpSpPr>
        <p:grpSpPr>
          <a:xfrm>
            <a:off x="-549739" y="2221467"/>
            <a:ext cx="2073739" cy="1436133"/>
            <a:chOff x="2127561" y="3526587"/>
            <a:chExt cx="2073739" cy="1436133"/>
          </a:xfrm>
        </p:grpSpPr>
        <p:sp>
          <p:nvSpPr>
            <p:cNvPr id="39" name="TextBox 38"/>
            <p:cNvSpPr txBox="1"/>
            <p:nvPr/>
          </p:nvSpPr>
          <p:spPr>
            <a:xfrm>
              <a:off x="3515500" y="4593388"/>
              <a:ext cx="685800" cy="369332"/>
            </a:xfrm>
            <a:prstGeom prst="rect">
              <a:avLst/>
            </a:prstGeom>
            <a:noFill/>
          </p:spPr>
          <p:txBody>
            <a:bodyPr wrap="square" rtlCol="0">
              <a:spAutoFit/>
            </a:bodyPr>
            <a:lstStyle/>
            <a:p>
              <a:r>
                <a:rPr lang="en-GB" dirty="0">
                  <a:solidFill>
                    <a:srgbClr val="C00000"/>
                  </a:solidFill>
                  <a:latin typeface="Conformity" pitchFamily="2" charset="0"/>
                </a:rPr>
                <a:t>Input</a:t>
              </a:r>
            </a:p>
          </p:txBody>
        </p:sp>
        <p:sp>
          <p:nvSpPr>
            <p:cNvPr id="40" name="Freeform 39"/>
            <p:cNvSpPr/>
            <p:nvPr/>
          </p:nvSpPr>
          <p:spPr>
            <a:xfrm rot="10800000">
              <a:off x="2127561" y="3526587"/>
              <a:ext cx="1692740" cy="9906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Lst>
              <a:ahLst/>
              <a:cxnLst>
                <a:cxn ang="0">
                  <a:pos x="connsiteX0" y="connsiteY0"/>
                </a:cxn>
                <a:cxn ang="0">
                  <a:pos x="connsiteX1" y="connsiteY1"/>
                </a:cxn>
              </a:cxnLst>
              <a:rect l="l" t="t" r="r" b="b"/>
              <a:pathLst>
                <a:path w="6577599" h="990602">
                  <a:moveTo>
                    <a:pt x="0" y="0"/>
                  </a:moveTo>
                  <a:cubicBezTo>
                    <a:pt x="581894" y="395514"/>
                    <a:pt x="6577599" y="605973"/>
                    <a:pt x="2960968" y="990602"/>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2" name="Group 33"/>
          <p:cNvGrpSpPr/>
          <p:nvPr/>
        </p:nvGrpSpPr>
        <p:grpSpPr>
          <a:xfrm>
            <a:off x="7696200" y="2209800"/>
            <a:ext cx="1768937" cy="1436132"/>
            <a:chOff x="3727761" y="2840787"/>
            <a:chExt cx="1768937" cy="1436132"/>
          </a:xfrm>
        </p:grpSpPr>
        <p:sp>
          <p:nvSpPr>
            <p:cNvPr id="43" name="TextBox 42"/>
            <p:cNvSpPr txBox="1"/>
            <p:nvPr/>
          </p:nvSpPr>
          <p:spPr>
            <a:xfrm>
              <a:off x="3727761" y="3907587"/>
              <a:ext cx="1219200" cy="369332"/>
            </a:xfrm>
            <a:prstGeom prst="rect">
              <a:avLst/>
            </a:prstGeom>
            <a:noFill/>
          </p:spPr>
          <p:txBody>
            <a:bodyPr wrap="square" rtlCol="0">
              <a:spAutoFit/>
            </a:bodyPr>
            <a:lstStyle/>
            <a:p>
              <a:r>
                <a:rPr lang="en-GB" dirty="0">
                  <a:solidFill>
                    <a:srgbClr val="C00000"/>
                  </a:solidFill>
                  <a:latin typeface="Conformity" pitchFamily="2" charset="0"/>
                </a:rPr>
                <a:t>Output</a:t>
              </a:r>
            </a:p>
          </p:txBody>
        </p:sp>
        <p:sp>
          <p:nvSpPr>
            <p:cNvPr id="44" name="Freeform 43"/>
            <p:cNvSpPr/>
            <p:nvPr/>
          </p:nvSpPr>
          <p:spPr>
            <a:xfrm rot="10800000" flipH="1">
              <a:off x="4032561" y="2840787"/>
              <a:ext cx="1464137" cy="1066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Lst>
              <a:ahLst/>
              <a:cxnLst>
                <a:cxn ang="0">
                  <a:pos x="connsiteX0" y="connsiteY0"/>
                </a:cxn>
                <a:cxn ang="0">
                  <a:pos x="connsiteX1" y="connsiteY1"/>
                </a:cxn>
              </a:cxnLst>
              <a:rect l="l" t="t" r="r" b="b"/>
              <a:pathLst>
                <a:path w="5689300" h="1066800">
                  <a:moveTo>
                    <a:pt x="0" y="0"/>
                  </a:moveTo>
                  <a:cubicBezTo>
                    <a:pt x="581894" y="395514"/>
                    <a:pt x="5689301" y="682171"/>
                    <a:pt x="2072670" y="1066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5" name="TextBox 44"/>
          <p:cNvSpPr txBox="1"/>
          <p:nvPr/>
        </p:nvSpPr>
        <p:spPr>
          <a:xfrm>
            <a:off x="762000" y="3705761"/>
            <a:ext cx="7696200" cy="1323439"/>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returnMessage</a:t>
            </a:r>
            <a:r>
              <a:rPr lang="en-GB" sz="2000" dirty="0">
                <a:latin typeface="Consolas" pitchFamily="49" charset="0"/>
                <a:cs typeface="Consolas" pitchFamily="49" charset="0"/>
              </a:rPr>
              <a:t> result = </a:t>
            </a:r>
          </a:p>
          <a:p>
            <a:r>
              <a:rPr lang="en-GB" sz="2000" dirty="0">
                <a:latin typeface="Consolas" pitchFamily="49" charset="0"/>
                <a:cs typeface="Consolas" pitchFamily="49" charset="0"/>
              </a:rPr>
              <a:t>  match result with</a:t>
            </a:r>
          </a:p>
          <a:p>
            <a:r>
              <a:rPr lang="en-GB" sz="2000" dirty="0">
                <a:latin typeface="Consolas" pitchFamily="49" charset="0"/>
                <a:cs typeface="Consolas" pitchFamily="49" charset="0"/>
              </a:rPr>
              <a:t>  |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_ -&gt; "Success"</a:t>
            </a:r>
          </a:p>
          <a:p>
            <a:r>
              <a:rPr lang="en-GB" sz="2000" dirty="0">
                <a:latin typeface="Consolas" pitchFamily="49" charset="0"/>
                <a:cs typeface="Consolas" pitchFamily="49" charset="0"/>
              </a:rPr>
              <a:t>  |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msg</a:t>
            </a:r>
            <a:r>
              <a:rPr lang="en-GB" sz="2000" dirty="0">
                <a:latin typeface="Consolas" pitchFamily="49" charset="0"/>
                <a:cs typeface="Consolas" pitchFamily="49" charset="0"/>
              </a:rPr>
              <a:t> -&gt; </a:t>
            </a:r>
            <a:r>
              <a:rPr lang="en-GB" sz="2000" dirty="0" err="1">
                <a:latin typeface="Consolas" pitchFamily="49" charset="0"/>
                <a:cs typeface="Consolas" pitchFamily="49" charset="0"/>
              </a:rPr>
              <a:t>msg</a:t>
            </a:r>
            <a:endParaRPr lang="en-GB" sz="2000" dirty="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Imperative code with error cases</a:t>
            </a:r>
          </a:p>
        </p:txBody>
      </p:sp>
      <p:sp>
        <p:nvSpPr>
          <p:cNvPr id="3" name="TextBox 2"/>
          <p:cNvSpPr txBox="1"/>
          <p:nvPr/>
        </p:nvSpPr>
        <p:spPr>
          <a:xfrm>
            <a:off x="533400" y="609600"/>
            <a:ext cx="8077200" cy="5262979"/>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executeUseCase</a:t>
            </a:r>
            <a:r>
              <a:rPr lang="en-GB" sz="1600" dirty="0">
                <a:latin typeface="Consolas" pitchFamily="49" charset="0"/>
                <a:cs typeface="Consolas" pitchFamily="49" charset="0"/>
              </a:rPr>
              <a:t> = () =&gt;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const</a:t>
            </a:r>
            <a:r>
              <a:rPr lang="en-GB" sz="1600" dirty="0">
                <a:latin typeface="Consolas" pitchFamily="49" charset="0"/>
                <a:cs typeface="Consolas" pitchFamily="49" charset="0"/>
              </a:rPr>
              <a:t> request = </a:t>
            </a:r>
            <a:r>
              <a:rPr lang="en-GB" sz="1600" dirty="0" err="1">
                <a:latin typeface="Consolas" pitchFamily="49" charset="0"/>
                <a:cs typeface="Consolas" pitchFamily="49" charset="0"/>
              </a:rPr>
              <a:t>receiveRequest</a:t>
            </a:r>
            <a:r>
              <a:rPr lang="en-GB" sz="1600" dirty="0">
                <a:latin typeface="Consolas" pitchFamily="49" charset="0"/>
                <a:cs typeface="Consolas" pitchFamily="49" charset="0"/>
              </a:rPr>
              <a:t>();</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isValidated</a:t>
            </a:r>
            <a:r>
              <a:rPr lang="en-GB" sz="1600" dirty="0">
                <a:latin typeface="Consolas" pitchFamily="49" charset="0"/>
                <a:cs typeface="Consolas" pitchFamily="49" charset="0"/>
              </a:rPr>
              <a:t> = </a:t>
            </a:r>
            <a:r>
              <a:rPr lang="en-GB" sz="1600" dirty="0" err="1">
                <a:latin typeface="Consolas" pitchFamily="49" charset="0"/>
                <a:cs typeface="Consolas" pitchFamily="49" charset="0"/>
              </a:rPr>
              <a:t>validateRequest</a:t>
            </a:r>
            <a:r>
              <a:rPr lang="en-GB" sz="1600" dirty="0">
                <a:latin typeface="Consolas" pitchFamily="49" charset="0"/>
                <a:cs typeface="Consolas" pitchFamily="49" charset="0"/>
              </a:rPr>
              <a:t>(request);</a:t>
            </a: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isValidated</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"Request is not valid";</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canonicalizeEmail</a:t>
            </a:r>
            <a:r>
              <a:rPr lang="en-GB" sz="1600" dirty="0">
                <a:latin typeface="Consolas" pitchFamily="49" charset="0"/>
                <a:cs typeface="Consolas" pitchFamily="49" charset="0"/>
              </a:rPr>
              <a:t>(request);</a:t>
            </a:r>
          </a:p>
          <a:p>
            <a:r>
              <a:rPr lang="en-GB" sz="1600" dirty="0">
                <a:latin typeface="Consolas" pitchFamily="49" charset="0"/>
                <a:cs typeface="Consolas" pitchFamily="49" charset="0"/>
              </a:rPr>
              <a:t>    try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var</a:t>
            </a:r>
            <a:r>
              <a:rPr lang="en-GB" sz="1600" dirty="0">
                <a:latin typeface="Consolas" pitchFamily="49" charset="0"/>
                <a:cs typeface="Consolas" pitchFamily="49" charset="0"/>
              </a:rPr>
              <a:t> result = </a:t>
            </a:r>
            <a:r>
              <a:rPr lang="en-GB" sz="1600" dirty="0" err="1">
                <a:latin typeface="Consolas" pitchFamily="49" charset="0"/>
                <a:cs typeface="Consolas" pitchFamily="49" charset="0"/>
              </a:rPr>
              <a:t>db.updateDbFromRequest</a:t>
            </a:r>
            <a:r>
              <a:rPr lang="en-GB" sz="1600" dirty="0">
                <a:latin typeface="Consolas" pitchFamily="49" charset="0"/>
                <a:cs typeface="Consolas" pitchFamily="49" charset="0"/>
              </a:rPr>
              <a:t>(request);</a:t>
            </a:r>
          </a:p>
          <a:p>
            <a:r>
              <a:rPr lang="en-GB" sz="1600" dirty="0">
                <a:latin typeface="Consolas" pitchFamily="49" charset="0"/>
                <a:cs typeface="Consolas" pitchFamily="49" charset="0"/>
              </a:rPr>
              <a:t>        if (!result) {</a:t>
            </a:r>
          </a:p>
          <a:p>
            <a:r>
              <a:rPr lang="en-GB" sz="1600" dirty="0">
                <a:latin typeface="Consolas" pitchFamily="49" charset="0"/>
                <a:cs typeface="Consolas" pitchFamily="49" charset="0"/>
              </a:rPr>
              <a:t>            return "Customer record not found";</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    } catch (e) {</a:t>
            </a:r>
          </a:p>
          <a:p>
            <a:r>
              <a:rPr lang="en-GB" sz="1600" dirty="0">
                <a:latin typeface="Consolas" pitchFamily="49" charset="0"/>
                <a:cs typeface="Consolas" pitchFamily="49" charset="0"/>
              </a:rPr>
              <a:t>        return "DB error: Customer record not updated";</a:t>
            </a:r>
          </a:p>
          <a:p>
            <a:r>
              <a:rPr lang="en-GB" sz="1600" dirty="0">
                <a:latin typeface="Consolas" pitchFamily="49" charset="0"/>
                <a:cs typeface="Consolas" pitchFamily="49" charset="0"/>
              </a:rPr>
              <a:t>    }</a:t>
            </a:r>
          </a:p>
          <a:p>
            <a:endParaRPr lang="en-GB" sz="1600" dirty="0">
              <a:latin typeface="Consolas" pitchFamily="49" charset="0"/>
              <a:cs typeface="Consolas" pitchFamily="49" charset="0"/>
            </a:endParaRP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smtpServer.sendEmail</a:t>
            </a:r>
            <a:r>
              <a:rPr lang="en-GB" sz="1600" dirty="0">
                <a:latin typeface="Consolas" pitchFamily="49" charset="0"/>
                <a:cs typeface="Consolas" pitchFamily="49" charset="0"/>
              </a:rPr>
              <a:t>(</a:t>
            </a:r>
            <a:r>
              <a:rPr lang="en-GB" sz="1600" dirty="0" err="1">
                <a:latin typeface="Consolas" pitchFamily="49" charset="0"/>
                <a:cs typeface="Consolas" pitchFamily="49" charset="0"/>
              </a:rPr>
              <a:t>request.Email</a:t>
            </a:r>
            <a:r>
              <a:rPr lang="en-GB" sz="1600" dirty="0">
                <a:latin typeface="Consolas" pitchFamily="49" charset="0"/>
                <a:cs typeface="Consolas" pitchFamily="49" charset="0"/>
              </a:rPr>
              <a: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log.error</a:t>
            </a:r>
            <a:r>
              <a:rPr lang="en-GB" sz="1600" dirty="0">
                <a:latin typeface="Consolas" pitchFamily="49" charset="0"/>
                <a:cs typeface="Consolas" pitchFamily="49" charset="0"/>
              </a:rPr>
              <a:t>("Customer email not sent");</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"OK";</a:t>
            </a:r>
          </a:p>
          <a:p>
            <a:r>
              <a:rPr lang="en-GB" sz="1600" dirty="0">
                <a:latin typeface="Consolas" pitchFamily="49" charset="0"/>
                <a:cs typeface="Consolas" pitchFamily="49" charset="0"/>
              </a:rPr>
              <a:t>};</a:t>
            </a:r>
          </a:p>
        </p:txBody>
      </p:sp>
      <p:sp>
        <p:nvSpPr>
          <p:cNvPr id="4" name="TextBox 3"/>
          <p:cNvSpPr txBox="1"/>
          <p:nvPr/>
        </p:nvSpPr>
        <p:spPr>
          <a:xfrm rot="21540000">
            <a:off x="6476283" y="2977861"/>
            <a:ext cx="2440688" cy="646331"/>
          </a:xfrm>
          <a:prstGeom prst="rect">
            <a:avLst/>
          </a:prstGeom>
          <a:noFill/>
        </p:spPr>
        <p:txBody>
          <a:bodyPr wrap="square" rtlCol="0">
            <a:spAutoFit/>
          </a:bodyPr>
          <a:lstStyle/>
          <a:p>
            <a:pPr algn="ctr"/>
            <a:r>
              <a:rPr lang="en-GB" dirty="0">
                <a:solidFill>
                  <a:srgbClr val="C00000"/>
                </a:solidFill>
                <a:latin typeface="Conformity" pitchFamily="2" charset="0"/>
              </a:rPr>
              <a:t>Q: What is the functional equivalent of this code?</a:t>
            </a:r>
          </a:p>
        </p:txBody>
      </p:sp>
      <p:sp>
        <p:nvSpPr>
          <p:cNvPr id="5" name="TextBox 4"/>
          <p:cNvSpPr txBox="1"/>
          <p:nvPr/>
        </p:nvSpPr>
        <p:spPr>
          <a:xfrm rot="21540000">
            <a:off x="6634849" y="3840472"/>
            <a:ext cx="2509570" cy="923330"/>
          </a:xfrm>
          <a:prstGeom prst="rect">
            <a:avLst/>
          </a:prstGeom>
          <a:noFill/>
        </p:spPr>
        <p:txBody>
          <a:bodyPr wrap="square" rtlCol="0">
            <a:spAutoFit/>
          </a:bodyPr>
          <a:lstStyle/>
          <a:p>
            <a:pPr algn="ctr"/>
            <a:r>
              <a:rPr lang="en-GB" dirty="0">
                <a:solidFill>
                  <a:srgbClr val="C00000"/>
                </a:solidFill>
                <a:latin typeface="Conformity" pitchFamily="2" charset="0"/>
              </a:rPr>
              <a:t>... and can we preserve the elegance of the original functional version?</a:t>
            </a:r>
          </a:p>
        </p:txBody>
      </p:sp>
      <p:sp>
        <p:nvSpPr>
          <p:cNvPr id="6" name="TextBox 5"/>
          <p:cNvSpPr txBox="1"/>
          <p:nvPr/>
        </p:nvSpPr>
        <p:spPr>
          <a:xfrm rot="21540000">
            <a:off x="2671807" y="5901212"/>
            <a:ext cx="3879954" cy="584775"/>
          </a:xfrm>
          <a:prstGeom prst="rect">
            <a:avLst/>
          </a:prstGeom>
          <a:noFill/>
        </p:spPr>
        <p:txBody>
          <a:bodyPr wrap="square" rtlCol="0">
            <a:spAutoFit/>
          </a:bodyPr>
          <a:lstStyle/>
          <a:p>
            <a:pPr algn="ctr"/>
            <a:r>
              <a:rPr lang="en-GB" sz="1600" dirty="0">
                <a:solidFill>
                  <a:srgbClr val="C00000"/>
                </a:solidFill>
                <a:latin typeface="Conformity" pitchFamily="2" charset="0"/>
              </a:rPr>
              <a:t>8 clean lines -&gt; 20 ugly lines. 150% extra! </a:t>
            </a:r>
            <a:br>
              <a:rPr lang="en-GB" sz="1600" dirty="0">
                <a:solidFill>
                  <a:srgbClr val="C00000"/>
                </a:solidFill>
                <a:latin typeface="Conformity" pitchFamily="2" charset="0"/>
              </a:rPr>
            </a:br>
            <a:r>
              <a:rPr lang="en-GB" sz="1600" dirty="0">
                <a:solidFill>
                  <a:srgbClr val="C00000"/>
                </a:solidFill>
                <a:latin typeface="Conformity" pitchFamily="2" charset="0"/>
              </a:rPr>
              <a:t>Sadly this is typical of error handling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Putting it all together - review</a:t>
            </a:r>
          </a:p>
        </p:txBody>
      </p:sp>
      <p:sp>
        <p:nvSpPr>
          <p:cNvPr id="4" name="TextBox 3"/>
          <p:cNvSpPr txBox="1"/>
          <p:nvPr/>
        </p:nvSpPr>
        <p:spPr>
          <a:xfrm>
            <a:off x="381000" y="1295400"/>
            <a:ext cx="8458200" cy="2019693"/>
          </a:xfrm>
          <a:prstGeom prst="rect">
            <a:avLst/>
          </a:prstGeom>
          <a:noFill/>
          <a:ln w="127000" cmpd="thinThick">
            <a:noFill/>
          </a:ln>
        </p:spPr>
        <p:txBody>
          <a:bodyPr wrap="square" lIns="360000" tIns="360000" rIns="360000" bIns="360000" rtlCol="0">
            <a:spAutoFit/>
          </a:bodyPr>
          <a:lstStyle/>
          <a:p>
            <a:r>
              <a:rPr lang="en-GB" sz="2800" dirty="0">
                <a:latin typeface="+mj-lt"/>
              </a:rPr>
              <a:t>Summary:  The "two-track" framework is a useful approach for most use-cases.</a:t>
            </a:r>
          </a:p>
          <a:p>
            <a:endParaRPr lang="en-GB" sz="2800" dirty="0">
              <a:latin typeface="+mj-lt"/>
            </a:endParaRPr>
          </a:p>
        </p:txBody>
      </p:sp>
      <p:grpSp>
        <p:nvGrpSpPr>
          <p:cNvPr id="13" name="Group 33"/>
          <p:cNvGrpSpPr/>
          <p:nvPr/>
        </p:nvGrpSpPr>
        <p:grpSpPr>
          <a:xfrm>
            <a:off x="4038600" y="838200"/>
            <a:ext cx="3962400" cy="838200"/>
            <a:chOff x="5327961" y="2002587"/>
            <a:chExt cx="3962400" cy="838200"/>
          </a:xfrm>
        </p:grpSpPr>
        <p:sp>
          <p:nvSpPr>
            <p:cNvPr id="14" name="TextBox 13"/>
            <p:cNvSpPr txBox="1"/>
            <p:nvPr/>
          </p:nvSpPr>
          <p:spPr>
            <a:xfrm>
              <a:off x="6470961" y="2002587"/>
              <a:ext cx="2819400" cy="646331"/>
            </a:xfrm>
            <a:prstGeom prst="rect">
              <a:avLst/>
            </a:prstGeom>
            <a:noFill/>
          </p:spPr>
          <p:txBody>
            <a:bodyPr wrap="square" rtlCol="0">
              <a:spAutoFit/>
            </a:bodyPr>
            <a:lstStyle/>
            <a:p>
              <a:pPr algn="ctr"/>
              <a:r>
                <a:rPr lang="en-GB" dirty="0">
                  <a:solidFill>
                    <a:srgbClr val="C00000"/>
                  </a:solidFill>
                  <a:latin typeface="Conformity" pitchFamily="2" charset="0"/>
                </a:rPr>
                <a:t>You can fit most functions into this model.</a:t>
              </a:r>
            </a:p>
          </p:txBody>
        </p:sp>
        <p:sp>
          <p:nvSpPr>
            <p:cNvPr id="15" name="Freeform 14"/>
            <p:cNvSpPr/>
            <p:nvPr/>
          </p:nvSpPr>
          <p:spPr>
            <a:xfrm rot="10800000" flipH="1">
              <a:off x="5327961" y="2154987"/>
              <a:ext cx="12192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Lst>
              <a:ahLst/>
              <a:cxnLst>
                <a:cxn ang="0">
                  <a:pos x="connsiteX0" y="connsiteY0"/>
                </a:cxn>
                <a:cxn ang="0">
                  <a:pos x="connsiteX1" y="connsiteY1"/>
                </a:cxn>
              </a:cxnLst>
              <a:rect l="l" t="t" r="r" b="b"/>
              <a:pathLst>
                <a:path w="4737531" h="685800">
                  <a:moveTo>
                    <a:pt x="0" y="0"/>
                  </a:moveTo>
                  <a:cubicBezTo>
                    <a:pt x="581894" y="395514"/>
                    <a:pt x="740270" y="660400"/>
                    <a:pt x="4737531" y="685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6" name="Group 33"/>
          <p:cNvGrpSpPr/>
          <p:nvPr/>
        </p:nvGrpSpPr>
        <p:grpSpPr>
          <a:xfrm>
            <a:off x="3124200" y="2438400"/>
            <a:ext cx="3429000" cy="951131"/>
            <a:chOff x="5861361" y="2307387"/>
            <a:chExt cx="3429000" cy="951131"/>
          </a:xfrm>
        </p:grpSpPr>
        <p:sp>
          <p:nvSpPr>
            <p:cNvPr id="17" name="TextBox 16"/>
            <p:cNvSpPr txBox="1"/>
            <p:nvPr/>
          </p:nvSpPr>
          <p:spPr>
            <a:xfrm rot="21412028">
              <a:off x="6470961" y="2612187"/>
              <a:ext cx="2819400" cy="646331"/>
            </a:xfrm>
            <a:prstGeom prst="rect">
              <a:avLst/>
            </a:prstGeom>
            <a:noFill/>
          </p:spPr>
          <p:txBody>
            <a:bodyPr wrap="square" rtlCol="0">
              <a:spAutoFit/>
            </a:bodyPr>
            <a:lstStyle/>
            <a:p>
              <a:pPr algn="ctr"/>
              <a:r>
                <a:rPr lang="en-GB" dirty="0">
                  <a:solidFill>
                    <a:srgbClr val="C00000"/>
                  </a:solidFill>
                  <a:latin typeface="Conformity" pitchFamily="2" charset="0"/>
                </a:rPr>
                <a:t>Not a solution for everything, but a good starting point.</a:t>
              </a:r>
            </a:p>
          </p:txBody>
        </p:sp>
        <p:sp>
          <p:nvSpPr>
            <p:cNvPr id="18" name="Freeform 17"/>
            <p:cNvSpPr/>
            <p:nvPr/>
          </p:nvSpPr>
          <p:spPr>
            <a:xfrm rot="10800000" flipH="1" flipV="1">
              <a:off x="5861361" y="2307387"/>
              <a:ext cx="685800" cy="533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Lst>
              <a:ahLst/>
              <a:cxnLst>
                <a:cxn ang="0">
                  <a:pos x="connsiteX0" y="connsiteY0"/>
                </a:cxn>
                <a:cxn ang="0">
                  <a:pos x="connsiteX1" y="connsiteY1"/>
                </a:cxn>
              </a:cxnLst>
              <a:rect l="l" t="t" r="r" b="b"/>
              <a:pathLst>
                <a:path w="4737531" h="685800">
                  <a:moveTo>
                    <a:pt x="0" y="0"/>
                  </a:moveTo>
                  <a:cubicBezTo>
                    <a:pt x="581894" y="395514"/>
                    <a:pt x="740270" y="660400"/>
                    <a:pt x="4737531" y="685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Putting it all together - review</a:t>
            </a:r>
          </a:p>
        </p:txBody>
      </p:sp>
      <p:sp>
        <p:nvSpPr>
          <p:cNvPr id="4" name="TextBox 3"/>
          <p:cNvSpPr txBox="1"/>
          <p:nvPr/>
        </p:nvSpPr>
        <p:spPr>
          <a:xfrm>
            <a:off x="381000" y="1295400"/>
            <a:ext cx="8458200" cy="2019693"/>
          </a:xfrm>
          <a:prstGeom prst="rect">
            <a:avLst/>
          </a:prstGeom>
          <a:noFill/>
          <a:ln w="127000" cmpd="thinThick">
            <a:noFill/>
          </a:ln>
        </p:spPr>
        <p:txBody>
          <a:bodyPr wrap="square" lIns="360000" tIns="360000" rIns="360000" bIns="360000" rtlCol="0">
            <a:spAutoFit/>
          </a:bodyPr>
          <a:lstStyle/>
          <a:p>
            <a:r>
              <a:rPr lang="en-GB" sz="2800" dirty="0">
                <a:latin typeface="+mj-lt"/>
              </a:rPr>
              <a:t>The "two-track" framework is a useful approach for most use-cases.</a:t>
            </a:r>
          </a:p>
          <a:p>
            <a:endParaRPr lang="en-GB" sz="2800" dirty="0">
              <a:latin typeface="+mj-lt"/>
            </a:endParaRPr>
          </a:p>
        </p:txBody>
      </p:sp>
      <p:grpSp>
        <p:nvGrpSpPr>
          <p:cNvPr id="3" name="Group 5"/>
          <p:cNvGrpSpPr/>
          <p:nvPr/>
        </p:nvGrpSpPr>
        <p:grpSpPr>
          <a:xfrm>
            <a:off x="685800" y="3258400"/>
            <a:ext cx="3428985" cy="2228000"/>
            <a:chOff x="304800" y="3962400"/>
            <a:chExt cx="3428985" cy="2228000"/>
          </a:xfrm>
        </p:grpSpPr>
        <p:sp>
          <p:nvSpPr>
            <p:cNvPr id="7" name="TextBox 6"/>
            <p:cNvSpPr txBox="1"/>
            <p:nvPr/>
          </p:nvSpPr>
          <p:spPr>
            <a:xfrm>
              <a:off x="304800" y="3962400"/>
              <a:ext cx="3276600" cy="1754326"/>
            </a:xfrm>
            <a:prstGeom prst="rect">
              <a:avLst/>
            </a:prstGeom>
            <a:noFill/>
          </p:spPr>
          <p:txBody>
            <a:bodyPr wrap="square" rtlCol="0">
              <a:spAutoFit/>
            </a:bodyPr>
            <a:lstStyle/>
            <a:p>
              <a:r>
                <a:rPr lang="en-GB" dirty="0">
                  <a:latin typeface="Consolas" pitchFamily="49" charset="0"/>
                  <a:cs typeface="Consolas" pitchFamily="49" charset="0"/>
                </a:rPr>
                <a:t>let </a:t>
              </a:r>
              <a:r>
                <a:rPr lang="en-GB" dirty="0" err="1">
                  <a:latin typeface="Consolas" pitchFamily="49" charset="0"/>
                  <a:cs typeface="Consolas" pitchFamily="49" charset="0"/>
                </a:rPr>
                <a:t>executeUseCase</a:t>
              </a:r>
              <a:r>
                <a:rPr lang="en-GB" dirty="0">
                  <a:latin typeface="Consolas" pitchFamily="49" charset="0"/>
                  <a:cs typeface="Consolas" pitchFamily="49" charset="0"/>
                </a:rPr>
                <a:t> = </a:t>
              </a:r>
            </a:p>
            <a:p>
              <a:r>
                <a:rPr lang="en-GB" dirty="0">
                  <a:latin typeface="Consolas" pitchFamily="49" charset="0"/>
                  <a:cs typeface="Consolas" pitchFamily="49" charset="0"/>
                </a:rPr>
                <a:t>  </a:t>
              </a:r>
              <a:r>
                <a:rPr lang="en-GB" dirty="0" err="1">
                  <a:latin typeface="Consolas" pitchFamily="49" charset="0"/>
                  <a:cs typeface="Consolas" pitchFamily="49" charset="0"/>
                </a:rPr>
                <a:t>receiveRequest</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validateRequest</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updateDbFromRequest</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sendEmail</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returnMessage</a:t>
              </a:r>
              <a:endParaRPr lang="en-GB" dirty="0">
                <a:latin typeface="Consolas" pitchFamily="49" charset="0"/>
                <a:cs typeface="Consolas" pitchFamily="49" charset="0"/>
              </a:endParaRPr>
            </a:p>
          </p:txBody>
        </p:sp>
        <p:sp>
          <p:nvSpPr>
            <p:cNvPr id="8" name="TextBox 7"/>
            <p:cNvSpPr txBox="1"/>
            <p:nvPr/>
          </p:nvSpPr>
          <p:spPr>
            <a:xfrm rot="60000">
              <a:off x="307762" y="5821068"/>
              <a:ext cx="3426023"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Before – without error handling</a:t>
              </a:r>
              <a:endParaRPr lang="en-GB" dirty="0">
                <a:solidFill>
                  <a:srgbClr val="C00000"/>
                </a:solidFill>
                <a:latin typeface="Conformity" pitchFamily="2" charset="0"/>
              </a:endParaRPr>
            </a:p>
          </p:txBody>
        </p:sp>
      </p:grpSp>
      <p:grpSp>
        <p:nvGrpSpPr>
          <p:cNvPr id="5" name="Group 8"/>
          <p:cNvGrpSpPr/>
          <p:nvPr/>
        </p:nvGrpSpPr>
        <p:grpSpPr>
          <a:xfrm>
            <a:off x="4724385" y="3258400"/>
            <a:ext cx="4191000" cy="2151799"/>
            <a:chOff x="4800600" y="3962400"/>
            <a:chExt cx="4191000" cy="2151799"/>
          </a:xfrm>
        </p:grpSpPr>
        <p:sp>
          <p:nvSpPr>
            <p:cNvPr id="10" name="TextBox 9"/>
            <p:cNvSpPr txBox="1"/>
            <p:nvPr/>
          </p:nvSpPr>
          <p:spPr>
            <a:xfrm>
              <a:off x="4800600" y="3962400"/>
              <a:ext cx="4191000" cy="1754326"/>
            </a:xfrm>
            <a:prstGeom prst="rect">
              <a:avLst/>
            </a:prstGeom>
            <a:noFill/>
          </p:spPr>
          <p:txBody>
            <a:bodyPr wrap="square" rtlCol="0">
              <a:spAutoFit/>
            </a:bodyPr>
            <a:lstStyle/>
            <a:p>
              <a:r>
                <a:rPr lang="en-GB" dirty="0">
                  <a:latin typeface="Consolas" pitchFamily="49" charset="0"/>
                  <a:cs typeface="Consolas" pitchFamily="49" charset="0"/>
                </a:rPr>
                <a:t>let </a:t>
              </a:r>
              <a:r>
                <a:rPr lang="en-GB" dirty="0" err="1">
                  <a:latin typeface="Consolas" pitchFamily="49" charset="0"/>
                  <a:cs typeface="Consolas" pitchFamily="49" charset="0"/>
                </a:rPr>
                <a:t>executeUseCase</a:t>
              </a:r>
              <a:r>
                <a:rPr lang="en-GB" dirty="0">
                  <a:latin typeface="Consolas" pitchFamily="49" charset="0"/>
                  <a:cs typeface="Consolas" pitchFamily="49" charset="0"/>
                </a:rPr>
                <a:t> = </a:t>
              </a:r>
            </a:p>
            <a:p>
              <a:r>
                <a:rPr lang="en-GB" dirty="0">
                  <a:latin typeface="Consolas" pitchFamily="49" charset="0"/>
                  <a:cs typeface="Consolas" pitchFamily="49" charset="0"/>
                </a:rPr>
                <a:t>  </a:t>
              </a:r>
              <a:r>
                <a:rPr lang="en-GB" dirty="0" err="1">
                  <a:latin typeface="Consolas" pitchFamily="49" charset="0"/>
                  <a:cs typeface="Consolas" pitchFamily="49" charset="0"/>
                </a:rPr>
                <a:t>receiveRequest</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validateRequest</a:t>
              </a:r>
              <a:r>
                <a:rPr lang="en-GB" dirty="0">
                  <a:latin typeface="Consolas" pitchFamily="49" charset="0"/>
                  <a:cs typeface="Consolas" pitchFamily="49" charset="0"/>
                </a:rPr>
                <a:t> </a:t>
              </a:r>
            </a:p>
            <a:p>
              <a:r>
                <a:rPr lang="en-GB" dirty="0">
                  <a:latin typeface="Consolas" pitchFamily="49" charset="0"/>
                  <a:cs typeface="Consolas" pitchFamily="49" charset="0"/>
                </a:rPr>
                <a:t>  &gt;&gt; </a:t>
              </a:r>
              <a:r>
                <a:rPr lang="en-GB" dirty="0" err="1">
                  <a:latin typeface="Consolas" pitchFamily="49" charset="0"/>
                  <a:cs typeface="Consolas" pitchFamily="49" charset="0"/>
                </a:rPr>
                <a:t>updateDbFromRequest</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sendEmail</a:t>
              </a:r>
              <a:endParaRPr lang="en-GB" dirty="0">
                <a:latin typeface="Consolas" pitchFamily="49" charset="0"/>
                <a:cs typeface="Consolas" pitchFamily="49" charset="0"/>
              </a:endParaRPr>
            </a:p>
            <a:p>
              <a:r>
                <a:rPr lang="en-GB" dirty="0">
                  <a:latin typeface="Consolas" pitchFamily="49" charset="0"/>
                  <a:cs typeface="Consolas" pitchFamily="49" charset="0"/>
                </a:rPr>
                <a:t>  &gt;&gt; </a:t>
              </a:r>
              <a:r>
                <a:rPr lang="en-GB" dirty="0" err="1">
                  <a:latin typeface="Consolas" pitchFamily="49" charset="0"/>
                  <a:cs typeface="Consolas" pitchFamily="49" charset="0"/>
                </a:rPr>
                <a:t>returnMessage</a:t>
              </a:r>
              <a:endParaRPr lang="en-GB" dirty="0">
                <a:latin typeface="Consolas" pitchFamily="49" charset="0"/>
                <a:cs typeface="Consolas" pitchFamily="49" charset="0"/>
              </a:endParaRPr>
            </a:p>
          </p:txBody>
        </p:sp>
        <p:sp>
          <p:nvSpPr>
            <p:cNvPr id="11" name="TextBox 10"/>
            <p:cNvSpPr txBox="1"/>
            <p:nvPr/>
          </p:nvSpPr>
          <p:spPr>
            <a:xfrm rot="21540000" flipH="1">
              <a:off x="5260762" y="5744867"/>
              <a:ext cx="3426023"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After – with error handling</a:t>
              </a:r>
              <a:endParaRPr lang="en-GB" dirty="0">
                <a:solidFill>
                  <a:srgbClr val="C00000"/>
                </a:solidFill>
                <a:latin typeface="Conformity" pitchFamily="2" charset="0"/>
              </a:endParaRPr>
            </a:p>
          </p:txBody>
        </p:sp>
      </p:grpSp>
      <p:sp>
        <p:nvSpPr>
          <p:cNvPr id="16" name="TextBox 15"/>
          <p:cNvSpPr txBox="1"/>
          <p:nvPr/>
        </p:nvSpPr>
        <p:spPr>
          <a:xfrm flipH="1">
            <a:off x="688554" y="2827344"/>
            <a:ext cx="5938420"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Let's look at the code -- before and after adding error handling</a:t>
            </a:r>
            <a:endParaRPr lang="en-GB" dirty="0">
              <a:solidFill>
                <a:srgbClr val="C00000"/>
              </a:solidFill>
              <a:latin typeface="Conformity" pitchFamily="2" charset="0"/>
            </a:endParaRPr>
          </a:p>
        </p:txBody>
      </p:sp>
      <p:grpSp>
        <p:nvGrpSpPr>
          <p:cNvPr id="19" name="Group 33"/>
          <p:cNvGrpSpPr/>
          <p:nvPr/>
        </p:nvGrpSpPr>
        <p:grpSpPr>
          <a:xfrm>
            <a:off x="6316615" y="4724400"/>
            <a:ext cx="2819400" cy="1589099"/>
            <a:chOff x="6996376" y="1545387"/>
            <a:chExt cx="2819400" cy="1589099"/>
          </a:xfrm>
        </p:grpSpPr>
        <p:sp>
          <p:nvSpPr>
            <p:cNvPr id="20" name="TextBox 19"/>
            <p:cNvSpPr txBox="1"/>
            <p:nvPr/>
          </p:nvSpPr>
          <p:spPr>
            <a:xfrm rot="21412028">
              <a:off x="6996376" y="2765154"/>
              <a:ext cx="2819400" cy="369332"/>
            </a:xfrm>
            <a:prstGeom prst="rect">
              <a:avLst/>
            </a:prstGeom>
            <a:noFill/>
          </p:spPr>
          <p:txBody>
            <a:bodyPr wrap="square" rtlCol="0">
              <a:spAutoFit/>
            </a:bodyPr>
            <a:lstStyle/>
            <a:p>
              <a:pPr algn="ctr"/>
              <a:r>
                <a:rPr lang="en-GB" dirty="0">
                  <a:solidFill>
                    <a:srgbClr val="C00000"/>
                  </a:solidFill>
                  <a:latin typeface="Conformity" pitchFamily="2" charset="0"/>
                </a:rPr>
                <a:t>Still clean and elegant</a:t>
              </a:r>
            </a:p>
          </p:txBody>
        </p:sp>
        <p:sp>
          <p:nvSpPr>
            <p:cNvPr id="21" name="Freeform 20"/>
            <p:cNvSpPr/>
            <p:nvPr/>
          </p:nvSpPr>
          <p:spPr>
            <a:xfrm rot="10800000" flipH="1" flipV="1">
              <a:off x="8375961" y="1545387"/>
              <a:ext cx="692556"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0 w 4737531"/>
                <a:gd name="connsiteY0" fmla="*/ 0 h 685800"/>
                <a:gd name="connsiteX1" fmla="*/ 4737531 w 4737531"/>
                <a:gd name="connsiteY1" fmla="*/ 685800 h 685800"/>
                <a:gd name="connsiteX0" fmla="*/ 0 w 5310594"/>
                <a:gd name="connsiteY0" fmla="*/ 0 h 685800"/>
                <a:gd name="connsiteX1" fmla="*/ 4737531 w 5310594"/>
                <a:gd name="connsiteY1" fmla="*/ 685800 h 685800"/>
                <a:gd name="connsiteX0" fmla="*/ 0 w 4784202"/>
                <a:gd name="connsiteY0" fmla="*/ 0 h 1567543"/>
                <a:gd name="connsiteX1" fmla="*/ 4211139 w 4784202"/>
                <a:gd name="connsiteY1" fmla="*/ 1567543 h 1567543"/>
              </a:gdLst>
              <a:ahLst/>
              <a:cxnLst>
                <a:cxn ang="0">
                  <a:pos x="connsiteX0" y="connsiteY0"/>
                </a:cxn>
                <a:cxn ang="0">
                  <a:pos x="connsiteX1" y="connsiteY1"/>
                </a:cxn>
              </a:cxnLst>
              <a:rect l="l" t="t" r="r" b="b"/>
              <a:pathLst>
                <a:path w="4784202" h="1567543">
                  <a:moveTo>
                    <a:pt x="0" y="0"/>
                  </a:moveTo>
                  <a:cubicBezTo>
                    <a:pt x="2476911" y="222623"/>
                    <a:pt x="4784202" y="1131816"/>
                    <a:pt x="4211139" y="1567543"/>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Comic Interlude</a:t>
            </a:r>
          </a:p>
        </p:txBody>
      </p:sp>
      <p:pic>
        <p:nvPicPr>
          <p:cNvPr id="264194" name="Picture 2" descr="http://4.bp.blogspot.com/-i8kTE2lJJbY/Thmf8yjhdgI/AAAAAAAAD9Y/Dwy-um2afMA/s1600/Thomas%2Bthe%2Btank%2Bengine%2Band%2Bfriends%2BSalty%2Bthe%2Bdockyard%2Bdiesel%2Bin%2BDay%2Bof%2Bthe%2Bdiesels%2BCGI%2Bfilm%2Bfor%2Bkids.jpg"/>
          <p:cNvPicPr>
            <a:picLocks noChangeAspect="1" noChangeArrowheads="1"/>
          </p:cNvPicPr>
          <p:nvPr/>
        </p:nvPicPr>
        <p:blipFill>
          <a:blip r:embed="rId3" cstate="print"/>
          <a:srcRect/>
          <a:stretch>
            <a:fillRect/>
          </a:stretch>
        </p:blipFill>
        <p:spPr bwMode="auto">
          <a:xfrm flipH="1">
            <a:off x="2133600" y="2209800"/>
            <a:ext cx="4762500" cy="3171826"/>
          </a:xfrm>
          <a:prstGeom prst="rect">
            <a:avLst/>
          </a:prstGeom>
          <a:noFill/>
        </p:spPr>
      </p:pic>
      <p:sp>
        <p:nvSpPr>
          <p:cNvPr id="5" name="Oval Callout 4"/>
          <p:cNvSpPr/>
          <p:nvPr/>
        </p:nvSpPr>
        <p:spPr>
          <a:xfrm>
            <a:off x="609600" y="990600"/>
            <a:ext cx="3352800" cy="838200"/>
          </a:xfrm>
          <a:prstGeom prst="wedgeEllipseCallout">
            <a:avLst>
              <a:gd name="adj1" fmla="val 17670"/>
              <a:gd name="adj2" fmla="val 13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Why can't a steam locomotive sit down?</a:t>
            </a:r>
          </a:p>
        </p:txBody>
      </p:sp>
      <p:sp>
        <p:nvSpPr>
          <p:cNvPr id="6" name="Oval Callout 5"/>
          <p:cNvSpPr/>
          <p:nvPr/>
        </p:nvSpPr>
        <p:spPr>
          <a:xfrm>
            <a:off x="6019800" y="1143000"/>
            <a:ext cx="2895600" cy="1066800"/>
          </a:xfrm>
          <a:prstGeom prst="wedgeEllipseCallout">
            <a:avLst>
              <a:gd name="adj1" fmla="val -49964"/>
              <a:gd name="adj2" fmla="val 130912"/>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I don't know, </a:t>
            </a:r>
            <a:br>
              <a:rPr lang="en-GB" sz="1600" dirty="0"/>
            </a:br>
            <a:r>
              <a:rPr lang="en-GB" sz="1600" dirty="0"/>
              <a:t>w</a:t>
            </a:r>
            <a:r>
              <a:rPr lang="en-GB" sz="1600" dirty="0">
                <a:solidFill>
                  <a:schemeClr val="tx1"/>
                </a:solidFill>
              </a:rPr>
              <a:t>hy can't a steam locomotive sit down?</a:t>
            </a:r>
            <a:endParaRPr lang="en-GB" sz="1600" dirty="0"/>
          </a:p>
        </p:txBody>
      </p:sp>
      <p:sp>
        <p:nvSpPr>
          <p:cNvPr id="8" name="Oval Callout 7"/>
          <p:cNvSpPr/>
          <p:nvPr/>
        </p:nvSpPr>
        <p:spPr>
          <a:xfrm>
            <a:off x="152400" y="3962400"/>
            <a:ext cx="1905000" cy="914400"/>
          </a:xfrm>
          <a:prstGeom prst="wedgeEllipseCallout">
            <a:avLst>
              <a:gd name="adj1" fmla="val 83855"/>
              <a:gd name="adj2" fmla="val -68113"/>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dirty="0"/>
              <a:t>Because it has a tender behind!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Designing for errors</a:t>
            </a:r>
          </a:p>
        </p:txBody>
      </p:sp>
      <p:sp>
        <p:nvSpPr>
          <p:cNvPr id="4" name="Subtitle 3"/>
          <p:cNvSpPr>
            <a:spLocks noGrp="1"/>
          </p:cNvSpPr>
          <p:nvPr>
            <p:ph type="subTitle" idx="1"/>
          </p:nvPr>
        </p:nvSpPr>
        <p:spPr/>
        <p:txBody>
          <a:bodyPr/>
          <a:lstStyle/>
          <a:p>
            <a:r>
              <a:rPr lang="en-GB" dirty="0"/>
              <a:t>Unhappy paths are requirements too</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5" name="TextBox 4"/>
          <p:cNvSpPr txBox="1"/>
          <p:nvPr/>
        </p:nvSpPr>
        <p:spPr>
          <a:xfrm>
            <a:off x="838200" y="1066800"/>
            <a:ext cx="7391400" cy="2554545"/>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validateInput</a:t>
            </a:r>
            <a:r>
              <a:rPr lang="en-GB" sz="2000" dirty="0">
                <a:latin typeface="Consolas" pitchFamily="49" charset="0"/>
                <a:cs typeface="Consolas" pitchFamily="49" charset="0"/>
              </a:rPr>
              <a:t> input =</a:t>
            </a:r>
          </a:p>
          <a:p>
            <a:r>
              <a:rPr lang="en-GB" sz="2000" dirty="0">
                <a:latin typeface="Consolas" pitchFamily="49" charset="0"/>
                <a:cs typeface="Consolas" pitchFamily="49" charset="0"/>
              </a:rPr>
              <a:t>   if input.name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"Name must not be blank"</a:t>
            </a:r>
          </a:p>
          <a:p>
            <a:r>
              <a:rPr lang="en-GB" sz="2000" dirty="0">
                <a:latin typeface="Consolas" pitchFamily="49" charset="0"/>
                <a:cs typeface="Consolas" pitchFamily="49" charset="0"/>
              </a:rPr>
              <a:t>   else if </a:t>
            </a:r>
            <a:r>
              <a:rPr lang="en-GB" sz="2000" dirty="0" err="1">
                <a:latin typeface="Consolas" pitchFamily="49" charset="0"/>
                <a:cs typeface="Consolas" pitchFamily="49" charset="0"/>
              </a:rPr>
              <a:t>input.email</a:t>
            </a:r>
            <a:r>
              <a:rPr lang="en-GB" sz="2000" dirty="0">
                <a:latin typeface="Consolas" pitchFamily="49" charset="0"/>
                <a:cs typeface="Consolas" pitchFamily="49" charset="0"/>
              </a:rPr>
              <a:t>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"Email must not be blank"</a:t>
            </a:r>
          </a:p>
          <a:p>
            <a:r>
              <a:rPr lang="en-GB" sz="2000" dirty="0">
                <a:latin typeface="Consolas" pitchFamily="49" charset="0"/>
                <a:cs typeface="Consolas" pitchFamily="49" charset="0"/>
              </a:rPr>
              <a:t>   else </a:t>
            </a:r>
          </a:p>
          <a:p>
            <a:r>
              <a:rPr lang="en-GB" sz="2000" dirty="0">
                <a:latin typeface="Consolas" pitchFamily="49" charset="0"/>
                <a:cs typeface="Consolas" pitchFamily="49" charset="0"/>
              </a:rPr>
              <a:t>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input  // happy path</a:t>
            </a:r>
          </a:p>
          <a:p>
            <a:endParaRPr lang="en-GB" sz="2000" dirty="0">
              <a:latin typeface="Consolas" pitchFamily="49" charset="0"/>
              <a:cs typeface="Consolas" pitchFamily="49" charset="0"/>
            </a:endParaRPr>
          </a:p>
        </p:txBody>
      </p:sp>
      <p:sp>
        <p:nvSpPr>
          <p:cNvPr id="6" name="TextBox 5"/>
          <p:cNvSpPr txBox="1"/>
          <p:nvPr/>
        </p:nvSpPr>
        <p:spPr>
          <a:xfrm>
            <a:off x="914400" y="3581400"/>
            <a:ext cx="6705600" cy="1015663"/>
          </a:xfrm>
          <a:prstGeom prst="rect">
            <a:avLst/>
          </a:prstGeom>
          <a:noFill/>
        </p:spPr>
        <p:txBody>
          <a:bodyPr wrap="square" rtlCol="0">
            <a:spAutoFit/>
          </a:bodyPr>
          <a:lstStyle/>
          <a:p>
            <a:r>
              <a:rPr lang="en-GB" sz="2000" dirty="0">
                <a:latin typeface="Consolas" pitchFamily="49" charset="0"/>
                <a:cs typeface="Consolas" pitchFamily="49" charset="0"/>
              </a:rPr>
              <a:t>type Result&lt;'</a:t>
            </a:r>
            <a:r>
              <a:rPr lang="en-GB" sz="2000" dirty="0" err="1">
                <a:latin typeface="Consolas" pitchFamily="49" charset="0"/>
                <a:cs typeface="Consolas" pitchFamily="49" charset="0"/>
              </a:rPr>
              <a:t>TEntity</a:t>
            </a:r>
            <a:r>
              <a:rPr lang="en-GB" sz="2000" dirty="0">
                <a:latin typeface="Consolas" pitchFamily="49" charset="0"/>
                <a:cs typeface="Consolas" pitchFamily="49" charset="0"/>
              </a:rPr>
              <a:t>&gt; = </a:t>
            </a:r>
          </a:p>
          <a:p>
            <a:r>
              <a:rPr lang="en-GB" sz="2000" dirty="0">
                <a:latin typeface="Consolas" pitchFamily="49" charset="0"/>
                <a:cs typeface="Consolas" pitchFamily="49" charset="0"/>
              </a:rPr>
              <a:t>  |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of '</a:t>
            </a:r>
            <a:r>
              <a:rPr lang="en-GB" sz="2000" dirty="0" err="1">
                <a:latin typeface="Consolas" pitchFamily="49" charset="0"/>
                <a:cs typeface="Consolas" pitchFamily="49" charset="0"/>
              </a:rPr>
              <a:t>TEntity</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of string</a:t>
            </a:r>
          </a:p>
        </p:txBody>
      </p:sp>
      <p:grpSp>
        <p:nvGrpSpPr>
          <p:cNvPr id="7" name="Group 33"/>
          <p:cNvGrpSpPr/>
          <p:nvPr/>
        </p:nvGrpSpPr>
        <p:grpSpPr>
          <a:xfrm>
            <a:off x="4038600" y="4572000"/>
            <a:ext cx="3200400" cy="902732"/>
            <a:chOff x="5632762" y="935788"/>
            <a:chExt cx="3200400" cy="902732"/>
          </a:xfrm>
        </p:grpSpPr>
        <p:sp>
          <p:nvSpPr>
            <p:cNvPr id="8" name="TextBox 7"/>
            <p:cNvSpPr txBox="1"/>
            <p:nvPr/>
          </p:nvSpPr>
          <p:spPr>
            <a:xfrm>
              <a:off x="6470962" y="1469188"/>
              <a:ext cx="2362200" cy="369332"/>
            </a:xfrm>
            <a:prstGeom prst="rect">
              <a:avLst/>
            </a:prstGeom>
            <a:noFill/>
          </p:spPr>
          <p:txBody>
            <a:bodyPr wrap="square" rtlCol="0">
              <a:spAutoFit/>
            </a:bodyPr>
            <a:lstStyle/>
            <a:p>
              <a:pPr algn="ctr"/>
              <a:r>
                <a:rPr lang="en-GB" dirty="0">
                  <a:solidFill>
                    <a:srgbClr val="C00000"/>
                  </a:solidFill>
                  <a:latin typeface="Conformity" pitchFamily="2" charset="0"/>
                </a:rPr>
                <a:t>Using strings is not good</a:t>
              </a:r>
            </a:p>
          </p:txBody>
        </p:sp>
        <p:sp>
          <p:nvSpPr>
            <p:cNvPr id="9" name="Freeform 8"/>
            <p:cNvSpPr/>
            <p:nvPr/>
          </p:nvSpPr>
          <p:spPr>
            <a:xfrm rot="10800000" flipH="1">
              <a:off x="5632762" y="935788"/>
              <a:ext cx="1752600" cy="533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Lst>
              <a:ahLst/>
              <a:cxnLst>
                <a:cxn ang="0">
                  <a:pos x="connsiteX0" y="connsiteY0"/>
                </a:cxn>
                <a:cxn ang="0">
                  <a:pos x="connsiteX1" y="connsiteY1"/>
                </a:cxn>
              </a:cxnLst>
              <a:rect l="l" t="t" r="r" b="b"/>
              <a:pathLst>
                <a:path w="4166521" h="685800">
                  <a:moveTo>
                    <a:pt x="0" y="685800"/>
                  </a:moveTo>
                  <a:cubicBezTo>
                    <a:pt x="835689" y="210457"/>
                    <a:pt x="4166522" y="605971"/>
                    <a:pt x="414534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0" name="Freeform 9"/>
          <p:cNvSpPr/>
          <p:nvPr/>
        </p:nvSpPr>
        <p:spPr>
          <a:xfrm rot="10800000" flipH="1">
            <a:off x="6324600" y="2514599"/>
            <a:ext cx="1102637" cy="25146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5072286"/>
              <a:gd name="connsiteY0" fmla="*/ 587829 h 605971"/>
              <a:gd name="connsiteX1" fmla="*/ 5051105 w 5072286"/>
              <a:gd name="connsiteY1" fmla="*/ 0 h 605971"/>
              <a:gd name="connsiteX0" fmla="*/ 0 w 1470407"/>
              <a:gd name="connsiteY0" fmla="*/ 3233056 h 3233057"/>
              <a:gd name="connsiteX1" fmla="*/ 1449225 w 1470407"/>
              <a:gd name="connsiteY1" fmla="*/ 0 h 3233057"/>
              <a:gd name="connsiteX0" fmla="*/ 0 w 1703317"/>
              <a:gd name="connsiteY0" fmla="*/ 3233056 h 3233056"/>
              <a:gd name="connsiteX1" fmla="*/ 1449225 w 1703317"/>
              <a:gd name="connsiteY1" fmla="*/ 0 h 3233056"/>
              <a:gd name="connsiteX0" fmla="*/ 0 w 2259034"/>
              <a:gd name="connsiteY0" fmla="*/ 3233056 h 3233056"/>
              <a:gd name="connsiteX1" fmla="*/ 1449225 w 2259034"/>
              <a:gd name="connsiteY1" fmla="*/ 0 h 3233056"/>
              <a:gd name="connsiteX0" fmla="*/ 362306 w 2621340"/>
              <a:gd name="connsiteY0" fmla="*/ 3233057 h 3233057"/>
              <a:gd name="connsiteX1" fmla="*/ 0 w 2621340"/>
              <a:gd name="connsiteY1" fmla="*/ 0 h 3233057"/>
              <a:gd name="connsiteX0" fmla="*/ 362306 w 2621340"/>
              <a:gd name="connsiteY0" fmla="*/ 3233057 h 3233057"/>
              <a:gd name="connsiteX1" fmla="*/ 0 w 2621340"/>
              <a:gd name="connsiteY1" fmla="*/ 0 h 3233057"/>
            </a:gdLst>
            <a:ahLst/>
            <a:cxnLst>
              <a:cxn ang="0">
                <a:pos x="connsiteX0" y="connsiteY0"/>
              </a:cxn>
              <a:cxn ang="0">
                <a:pos x="connsiteX1" y="connsiteY1"/>
              </a:cxn>
            </a:cxnLst>
            <a:rect l="l" t="t" r="r" b="b"/>
            <a:pathLst>
              <a:path w="2621340" h="3233057">
                <a:moveTo>
                  <a:pt x="362306" y="3233057"/>
                </a:moveTo>
                <a:cubicBezTo>
                  <a:pt x="2621340" y="3051629"/>
                  <a:pt x="1858590" y="997857"/>
                  <a:pt x="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ounded Rectangle 10"/>
          <p:cNvSpPr/>
          <p:nvPr/>
        </p:nvSpPr>
        <p:spPr>
          <a:xfrm>
            <a:off x="2819400" y="2286000"/>
            <a:ext cx="35814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3048000" y="4191000"/>
            <a:ext cx="9906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5" name="TextBox 4"/>
          <p:cNvSpPr txBox="1"/>
          <p:nvPr/>
        </p:nvSpPr>
        <p:spPr>
          <a:xfrm>
            <a:off x="838200" y="1066800"/>
            <a:ext cx="7391400" cy="2554545"/>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validateInput</a:t>
            </a:r>
            <a:r>
              <a:rPr lang="en-GB" sz="2000" dirty="0">
                <a:latin typeface="Consolas" pitchFamily="49" charset="0"/>
                <a:cs typeface="Consolas" pitchFamily="49" charset="0"/>
              </a:rPr>
              <a:t> input =</a:t>
            </a:r>
          </a:p>
          <a:p>
            <a:r>
              <a:rPr lang="en-GB" sz="2000" dirty="0">
                <a:latin typeface="Consolas" pitchFamily="49" charset="0"/>
                <a:cs typeface="Consolas" pitchFamily="49" charset="0"/>
              </a:rPr>
              <a:t>   if input.name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NameMustNotBeBlank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else if </a:t>
            </a:r>
            <a:r>
              <a:rPr lang="en-GB" sz="2000" dirty="0" err="1">
                <a:latin typeface="Consolas" pitchFamily="49" charset="0"/>
                <a:cs typeface="Consolas" pitchFamily="49" charset="0"/>
              </a:rPr>
              <a:t>input.email</a:t>
            </a:r>
            <a:r>
              <a:rPr lang="en-GB" sz="2000" dirty="0">
                <a:latin typeface="Consolas" pitchFamily="49" charset="0"/>
                <a:cs typeface="Consolas" pitchFamily="49" charset="0"/>
              </a:rPr>
              <a:t>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EmailMustNotBeBlank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else </a:t>
            </a:r>
          </a:p>
          <a:p>
            <a:r>
              <a:rPr lang="en-GB" sz="2000" dirty="0">
                <a:latin typeface="Consolas" pitchFamily="49" charset="0"/>
                <a:cs typeface="Consolas" pitchFamily="49" charset="0"/>
              </a:rPr>
              <a:t>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input  // happy path</a:t>
            </a:r>
          </a:p>
          <a:p>
            <a:endParaRPr lang="en-GB" sz="2000" dirty="0">
              <a:latin typeface="Consolas" pitchFamily="49" charset="0"/>
              <a:cs typeface="Consolas" pitchFamily="49" charset="0"/>
            </a:endParaRPr>
          </a:p>
        </p:txBody>
      </p:sp>
      <p:sp>
        <p:nvSpPr>
          <p:cNvPr id="6" name="TextBox 5"/>
          <p:cNvSpPr txBox="1"/>
          <p:nvPr/>
        </p:nvSpPr>
        <p:spPr>
          <a:xfrm>
            <a:off x="914400" y="3581400"/>
            <a:ext cx="6705600" cy="1015663"/>
          </a:xfrm>
          <a:prstGeom prst="rect">
            <a:avLst/>
          </a:prstGeom>
          <a:noFill/>
        </p:spPr>
        <p:txBody>
          <a:bodyPr wrap="square" rtlCol="0">
            <a:spAutoFit/>
          </a:bodyPr>
          <a:lstStyle/>
          <a:p>
            <a:r>
              <a:rPr lang="en-GB" sz="2000" dirty="0">
                <a:latin typeface="Consolas" pitchFamily="49" charset="0"/>
                <a:cs typeface="Consolas" pitchFamily="49" charset="0"/>
              </a:rPr>
              <a:t>type Result&lt;'</a:t>
            </a:r>
            <a:r>
              <a:rPr lang="en-GB" sz="2000" dirty="0" err="1">
                <a:latin typeface="Consolas" pitchFamily="49" charset="0"/>
                <a:cs typeface="Consolas" pitchFamily="49" charset="0"/>
              </a:rPr>
              <a:t>TEntity</a:t>
            </a:r>
            <a:r>
              <a:rPr lang="en-GB" sz="2000" dirty="0">
                <a:latin typeface="Consolas" pitchFamily="49" charset="0"/>
                <a:cs typeface="Consolas" pitchFamily="49" charset="0"/>
              </a:rPr>
              <a:t>&gt; = </a:t>
            </a:r>
          </a:p>
          <a:p>
            <a:r>
              <a:rPr lang="en-GB" sz="2000" dirty="0">
                <a:latin typeface="Consolas" pitchFamily="49" charset="0"/>
                <a:cs typeface="Consolas" pitchFamily="49" charset="0"/>
              </a:rPr>
              <a:t>  |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of '</a:t>
            </a:r>
            <a:r>
              <a:rPr lang="en-GB" sz="2000" dirty="0" err="1">
                <a:latin typeface="Consolas" pitchFamily="49" charset="0"/>
                <a:cs typeface="Consolas" pitchFamily="49" charset="0"/>
              </a:rPr>
              <a:t>TEntity</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of </a:t>
            </a:r>
            <a:r>
              <a:rPr lang="en-GB" sz="2000" dirty="0" err="1">
                <a:latin typeface="Consolas" pitchFamily="49" charset="0"/>
                <a:cs typeface="Consolas" pitchFamily="49" charset="0"/>
              </a:rPr>
              <a:t>ErrorMessage</a:t>
            </a:r>
            <a:endParaRPr lang="en-GB" sz="2000" dirty="0">
              <a:latin typeface="Consolas" pitchFamily="49" charset="0"/>
              <a:cs typeface="Consolas" pitchFamily="49" charset="0"/>
            </a:endParaRPr>
          </a:p>
        </p:txBody>
      </p:sp>
      <p:sp>
        <p:nvSpPr>
          <p:cNvPr id="7" name="TextBox 6"/>
          <p:cNvSpPr txBox="1"/>
          <p:nvPr/>
        </p:nvSpPr>
        <p:spPr>
          <a:xfrm>
            <a:off x="914400" y="4775537"/>
            <a:ext cx="6705600" cy="1015663"/>
          </a:xfrm>
          <a:prstGeom prst="rect">
            <a:avLst/>
          </a:prstGeom>
          <a:noFill/>
        </p:spPr>
        <p:txBody>
          <a:bodyPr wrap="square" rtlCol="0">
            <a:spAutoFit/>
          </a:bodyPr>
          <a:lstStyle/>
          <a:p>
            <a:r>
              <a:rPr lang="en-GB" sz="2000" dirty="0">
                <a:latin typeface="Consolas" pitchFamily="49" charset="0"/>
                <a:cs typeface="Consolas" pitchFamily="49" charset="0"/>
              </a:rPr>
              <a:t>type </a:t>
            </a:r>
            <a:r>
              <a:rPr lang="en-GB" sz="2000" dirty="0" err="1">
                <a:latin typeface="Consolas" pitchFamily="49" charset="0"/>
                <a:cs typeface="Consolas" pitchFamily="49" charset="0"/>
              </a:rPr>
              <a:t>ErrorMessage</a:t>
            </a:r>
            <a:r>
              <a:rPr lang="en-GB" sz="2000" dirty="0">
                <a:latin typeface="Consolas" pitchFamily="49" charset="0"/>
                <a:cs typeface="Consolas" pitchFamily="49" charset="0"/>
              </a:rPr>
              <a:t> = </a:t>
            </a:r>
          </a:p>
          <a:p>
            <a:r>
              <a:rPr lang="en-GB" sz="2000" dirty="0">
                <a:latin typeface="Consolas" pitchFamily="49" charset="0"/>
                <a:cs typeface="Consolas" pitchFamily="49" charset="0"/>
              </a:rPr>
              <a:t>  | </a:t>
            </a:r>
            <a:r>
              <a:rPr lang="en-GB" sz="2000" dirty="0" err="1">
                <a:latin typeface="Consolas" pitchFamily="49" charset="0"/>
                <a:cs typeface="Consolas" pitchFamily="49" charset="0"/>
              </a:rPr>
              <a:t>NameMustNotBeBlank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EmailMustNotBeBlank</a:t>
            </a:r>
            <a:endParaRPr lang="en-GB" sz="2000" dirty="0">
              <a:latin typeface="Consolas" pitchFamily="49" charset="0"/>
              <a:cs typeface="Consolas" pitchFamily="49" charset="0"/>
            </a:endParaRPr>
          </a:p>
        </p:txBody>
      </p:sp>
      <p:sp>
        <p:nvSpPr>
          <p:cNvPr id="9" name="TextBox 8"/>
          <p:cNvSpPr txBox="1"/>
          <p:nvPr/>
        </p:nvSpPr>
        <p:spPr>
          <a:xfrm>
            <a:off x="5257800" y="5105400"/>
            <a:ext cx="1981200" cy="646331"/>
          </a:xfrm>
          <a:prstGeom prst="rect">
            <a:avLst/>
          </a:prstGeom>
          <a:noFill/>
        </p:spPr>
        <p:txBody>
          <a:bodyPr wrap="square" rtlCol="0">
            <a:spAutoFit/>
          </a:bodyPr>
          <a:lstStyle/>
          <a:p>
            <a:pPr algn="ctr"/>
            <a:r>
              <a:rPr lang="en-GB" dirty="0">
                <a:solidFill>
                  <a:srgbClr val="C00000"/>
                </a:solidFill>
                <a:latin typeface="Conformity" pitchFamily="2" charset="0"/>
              </a:rPr>
              <a:t>Special type rather than string</a:t>
            </a:r>
          </a:p>
        </p:txBody>
      </p:sp>
      <p:sp>
        <p:nvSpPr>
          <p:cNvPr id="11" name="Freeform 10"/>
          <p:cNvSpPr/>
          <p:nvPr/>
        </p:nvSpPr>
        <p:spPr>
          <a:xfrm rot="10800000" flipH="1">
            <a:off x="5715000" y="2514601"/>
            <a:ext cx="950237" cy="2514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5072286"/>
              <a:gd name="connsiteY0" fmla="*/ 587829 h 605971"/>
              <a:gd name="connsiteX1" fmla="*/ 5051105 w 5072286"/>
              <a:gd name="connsiteY1" fmla="*/ 0 h 605971"/>
              <a:gd name="connsiteX0" fmla="*/ 0 w 1470407"/>
              <a:gd name="connsiteY0" fmla="*/ 3233056 h 3233057"/>
              <a:gd name="connsiteX1" fmla="*/ 1449225 w 1470407"/>
              <a:gd name="connsiteY1" fmla="*/ 0 h 3233057"/>
              <a:gd name="connsiteX0" fmla="*/ 0 w 1703317"/>
              <a:gd name="connsiteY0" fmla="*/ 3233056 h 3233056"/>
              <a:gd name="connsiteX1" fmla="*/ 1449225 w 1703317"/>
              <a:gd name="connsiteY1" fmla="*/ 0 h 3233056"/>
              <a:gd name="connsiteX0" fmla="*/ 0 w 2259034"/>
              <a:gd name="connsiteY0" fmla="*/ 3233056 h 3233056"/>
              <a:gd name="connsiteX1" fmla="*/ 1449225 w 2259034"/>
              <a:gd name="connsiteY1" fmla="*/ 0 h 3233056"/>
            </a:gdLst>
            <a:ahLst/>
            <a:cxnLst>
              <a:cxn ang="0">
                <a:pos x="connsiteX0" y="connsiteY0"/>
              </a:cxn>
              <a:cxn ang="0">
                <a:pos x="connsiteX1" y="connsiteY1"/>
              </a:cxn>
            </a:cxnLst>
            <a:rect l="l" t="t" r="r" b="b"/>
            <a:pathLst>
              <a:path w="2259034" h="3233056">
                <a:moveTo>
                  <a:pt x="0" y="3233056"/>
                </a:moveTo>
                <a:cubicBezTo>
                  <a:pt x="2259034" y="3051628"/>
                  <a:pt x="1703317" y="801914"/>
                  <a:pt x="1449225"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ounded Rectangle 11"/>
          <p:cNvSpPr/>
          <p:nvPr/>
        </p:nvSpPr>
        <p:spPr>
          <a:xfrm>
            <a:off x="2819400" y="2286000"/>
            <a:ext cx="28194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3048000" y="4191000"/>
            <a:ext cx="18288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p:cNvSpPr/>
          <p:nvPr/>
        </p:nvSpPr>
        <p:spPr>
          <a:xfrm rot="10800000" flipH="1">
            <a:off x="4038600" y="4572000"/>
            <a:ext cx="1752600" cy="533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Lst>
            <a:ahLst/>
            <a:cxnLst>
              <a:cxn ang="0">
                <a:pos x="connsiteX0" y="connsiteY0"/>
              </a:cxn>
              <a:cxn ang="0">
                <a:pos x="connsiteX1" y="connsiteY1"/>
              </a:cxn>
            </a:cxnLst>
            <a:rect l="l" t="t" r="r" b="b"/>
            <a:pathLst>
              <a:path w="4166521" h="685800">
                <a:moveTo>
                  <a:pt x="0" y="685800"/>
                </a:moveTo>
                <a:cubicBezTo>
                  <a:pt x="835689" y="210457"/>
                  <a:pt x="4166522" y="605971"/>
                  <a:pt x="414534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Freeform 14"/>
          <p:cNvSpPr/>
          <p:nvPr/>
        </p:nvSpPr>
        <p:spPr>
          <a:xfrm rot="10800000" flipH="1">
            <a:off x="3810000" y="5029200"/>
            <a:ext cx="1600200" cy="62596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66521"/>
              <a:gd name="connsiteY0" fmla="*/ 685800 h 685800"/>
              <a:gd name="connsiteX1" fmla="*/ 4145340 w 4166521"/>
              <a:gd name="connsiteY1" fmla="*/ 0 h 685800"/>
              <a:gd name="connsiteX0" fmla="*/ 0 w 3804215"/>
              <a:gd name="connsiteY0" fmla="*/ 685800 h 685800"/>
              <a:gd name="connsiteX1" fmla="*/ 3783034 w 3804215"/>
              <a:gd name="connsiteY1" fmla="*/ 0 h 685800"/>
              <a:gd name="connsiteX0" fmla="*/ 0 w 2919632"/>
              <a:gd name="connsiteY0" fmla="*/ 111119 h 717090"/>
              <a:gd name="connsiteX1" fmla="*/ 2898450 w 2919632"/>
              <a:gd name="connsiteY1" fmla="*/ 111119 h 717090"/>
              <a:gd name="connsiteX0" fmla="*/ 0 w 2898450"/>
              <a:gd name="connsiteY0" fmla="*/ 314960 h 314960"/>
              <a:gd name="connsiteX1" fmla="*/ 2898450 w 2898450"/>
              <a:gd name="connsiteY1" fmla="*/ 314960 h 314960"/>
              <a:gd name="connsiteX0" fmla="*/ 0 w 3804216"/>
              <a:gd name="connsiteY0" fmla="*/ 804817 h 804817"/>
              <a:gd name="connsiteX1" fmla="*/ 3804216 w 3804216"/>
              <a:gd name="connsiteY1" fmla="*/ 314960 h 804817"/>
            </a:gdLst>
            <a:ahLst/>
            <a:cxnLst>
              <a:cxn ang="0">
                <a:pos x="connsiteX0" y="connsiteY0"/>
              </a:cxn>
              <a:cxn ang="0">
                <a:pos x="connsiteX1" y="connsiteY1"/>
              </a:cxn>
            </a:cxnLst>
            <a:rect l="l" t="t" r="r" b="b"/>
            <a:pathLst>
              <a:path w="3804216" h="804817">
                <a:moveTo>
                  <a:pt x="0" y="804817"/>
                </a:moveTo>
                <a:cubicBezTo>
                  <a:pt x="2144253" y="693698"/>
                  <a:pt x="3290464" y="0"/>
                  <a:pt x="3804216" y="31496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Rounded Rectangle 15"/>
          <p:cNvSpPr/>
          <p:nvPr/>
        </p:nvSpPr>
        <p:spPr>
          <a:xfrm>
            <a:off x="914400" y="4800600"/>
            <a:ext cx="25146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animBg="1"/>
      <p:bldP spid="14" grpId="0" animBg="1"/>
      <p:bldP spid="1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5" name="TextBox 4"/>
          <p:cNvSpPr txBox="1"/>
          <p:nvPr/>
        </p:nvSpPr>
        <p:spPr>
          <a:xfrm>
            <a:off x="838200" y="1066800"/>
            <a:ext cx="7391400" cy="3170099"/>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validateInput</a:t>
            </a:r>
            <a:r>
              <a:rPr lang="en-GB" sz="2000" dirty="0">
                <a:latin typeface="Consolas" pitchFamily="49" charset="0"/>
                <a:cs typeface="Consolas" pitchFamily="49" charset="0"/>
              </a:rPr>
              <a:t> input =</a:t>
            </a:r>
          </a:p>
          <a:p>
            <a:r>
              <a:rPr lang="en-GB" sz="2000" dirty="0">
                <a:latin typeface="Consolas" pitchFamily="49" charset="0"/>
                <a:cs typeface="Consolas" pitchFamily="49" charset="0"/>
              </a:rPr>
              <a:t>   if input.name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NameMustNotBeBlank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else if </a:t>
            </a:r>
            <a:r>
              <a:rPr lang="en-GB" sz="2000" dirty="0" err="1">
                <a:latin typeface="Consolas" pitchFamily="49" charset="0"/>
                <a:cs typeface="Consolas" pitchFamily="49" charset="0"/>
              </a:rPr>
              <a:t>input.email</a:t>
            </a:r>
            <a:r>
              <a:rPr lang="en-GB" sz="2000" dirty="0">
                <a:latin typeface="Consolas" pitchFamily="49" charset="0"/>
                <a:cs typeface="Consolas" pitchFamily="49" charset="0"/>
              </a:rPr>
              <a:t>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EmailMustNotBeBlank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else if </a:t>
            </a:r>
            <a:r>
              <a:rPr lang="en-GB" sz="1600" dirty="0">
                <a:latin typeface="Consolas" pitchFamily="49" charset="0"/>
                <a:cs typeface="Consolas" pitchFamily="49" charset="0"/>
              </a:rPr>
              <a:t>(</a:t>
            </a:r>
            <a:r>
              <a:rPr lang="en-GB" sz="1600" dirty="0" err="1">
                <a:latin typeface="Consolas" pitchFamily="49" charset="0"/>
                <a:cs typeface="Consolas" pitchFamily="49" charset="0"/>
              </a:rPr>
              <a:t>input.email</a:t>
            </a:r>
            <a:r>
              <a:rPr lang="en-GB" sz="1600" dirty="0">
                <a:latin typeface="Consolas" pitchFamily="49" charset="0"/>
                <a:cs typeface="Consolas" pitchFamily="49" charset="0"/>
              </a:rPr>
              <a:t> doesn't match </a:t>
            </a:r>
            <a:r>
              <a:rPr lang="en-GB" sz="1600" dirty="0" err="1">
                <a:latin typeface="Consolas" pitchFamily="49" charset="0"/>
                <a:cs typeface="Consolas" pitchFamily="49" charset="0"/>
              </a:rPr>
              <a:t>regex</a:t>
            </a:r>
            <a:r>
              <a:rPr lang="en-GB" sz="1600" dirty="0">
                <a:latin typeface="Consolas" pitchFamily="49" charset="0"/>
                <a:cs typeface="Consolas" pitchFamily="49" charset="0"/>
              </a:rPr>
              <a:t>)</a:t>
            </a:r>
            <a:r>
              <a:rPr lang="en-GB" sz="2000" dirty="0">
                <a:latin typeface="Consolas" pitchFamily="49" charset="0"/>
                <a:cs typeface="Consolas" pitchFamily="49" charset="0"/>
              </a:rPr>
              <a:t>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a:t>
            </a:r>
            <a:r>
              <a:rPr lang="en-GB" sz="2000" dirty="0" err="1">
                <a:latin typeface="Consolas" pitchFamily="49" charset="0"/>
                <a:cs typeface="Consolas" pitchFamily="49" charset="0"/>
              </a:rPr>
              <a:t>EmailNotValid</a:t>
            </a:r>
            <a:r>
              <a:rPr lang="en-GB" sz="2000" dirty="0">
                <a:latin typeface="Consolas" pitchFamily="49" charset="0"/>
                <a:cs typeface="Consolas" pitchFamily="49" charset="0"/>
              </a:rPr>
              <a:t> </a:t>
            </a:r>
            <a:r>
              <a:rPr lang="en-GB" sz="2000" dirty="0" err="1">
                <a:latin typeface="Consolas" pitchFamily="49" charset="0"/>
                <a:cs typeface="Consolas" pitchFamily="49" charset="0"/>
              </a:rPr>
              <a:t>input.email</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else </a:t>
            </a:r>
          </a:p>
          <a:p>
            <a:r>
              <a:rPr lang="en-GB" sz="2000" dirty="0">
                <a:latin typeface="Consolas" pitchFamily="49" charset="0"/>
                <a:cs typeface="Consolas" pitchFamily="49" charset="0"/>
              </a:rPr>
              <a:t>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input  // happy path</a:t>
            </a:r>
          </a:p>
          <a:p>
            <a:endParaRPr lang="en-GB" sz="2000" dirty="0">
              <a:latin typeface="Consolas" pitchFamily="49" charset="0"/>
              <a:cs typeface="Consolas" pitchFamily="49" charset="0"/>
            </a:endParaRPr>
          </a:p>
        </p:txBody>
      </p:sp>
      <p:sp>
        <p:nvSpPr>
          <p:cNvPr id="7" name="TextBox 6"/>
          <p:cNvSpPr txBox="1"/>
          <p:nvPr/>
        </p:nvSpPr>
        <p:spPr>
          <a:xfrm>
            <a:off x="914400" y="4772561"/>
            <a:ext cx="6705600" cy="1323439"/>
          </a:xfrm>
          <a:prstGeom prst="rect">
            <a:avLst/>
          </a:prstGeom>
          <a:noFill/>
        </p:spPr>
        <p:txBody>
          <a:bodyPr wrap="square" rtlCol="0">
            <a:spAutoFit/>
          </a:bodyPr>
          <a:lstStyle/>
          <a:p>
            <a:r>
              <a:rPr lang="en-GB" sz="2000" dirty="0">
                <a:latin typeface="Consolas" pitchFamily="49" charset="0"/>
                <a:cs typeface="Consolas" pitchFamily="49" charset="0"/>
              </a:rPr>
              <a:t>type </a:t>
            </a:r>
            <a:r>
              <a:rPr lang="en-GB" sz="2000" dirty="0" err="1">
                <a:latin typeface="Consolas" pitchFamily="49" charset="0"/>
                <a:cs typeface="Consolas" pitchFamily="49" charset="0"/>
              </a:rPr>
              <a:t>ErrorMessage</a:t>
            </a:r>
            <a:r>
              <a:rPr lang="en-GB" sz="2000" dirty="0">
                <a:latin typeface="Consolas" pitchFamily="49" charset="0"/>
                <a:cs typeface="Consolas" pitchFamily="49" charset="0"/>
              </a:rPr>
              <a:t> = </a:t>
            </a:r>
          </a:p>
          <a:p>
            <a:r>
              <a:rPr lang="en-GB" sz="2000" dirty="0">
                <a:latin typeface="Consolas" pitchFamily="49" charset="0"/>
                <a:cs typeface="Consolas" pitchFamily="49" charset="0"/>
              </a:rPr>
              <a:t>  | </a:t>
            </a:r>
            <a:r>
              <a:rPr lang="en-GB" sz="2000" dirty="0" err="1">
                <a:latin typeface="Consolas" pitchFamily="49" charset="0"/>
                <a:cs typeface="Consolas" pitchFamily="49" charset="0"/>
              </a:rPr>
              <a:t>NameMustNotBeBlank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EmailMustNotBeBlank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EmailNotValid</a:t>
            </a:r>
            <a:r>
              <a:rPr lang="en-GB" sz="2000" dirty="0">
                <a:latin typeface="Consolas" pitchFamily="49" charset="0"/>
                <a:cs typeface="Consolas" pitchFamily="49" charset="0"/>
              </a:rPr>
              <a:t> of </a:t>
            </a:r>
            <a:r>
              <a:rPr lang="en-GB" sz="2000" dirty="0" err="1">
                <a:latin typeface="Consolas" pitchFamily="49" charset="0"/>
                <a:cs typeface="Consolas" pitchFamily="49" charset="0"/>
              </a:rPr>
              <a:t>EmailAddress</a:t>
            </a:r>
            <a:endParaRPr lang="en-GB" sz="2000" dirty="0">
              <a:latin typeface="Consolas" pitchFamily="49" charset="0"/>
              <a:cs typeface="Consolas" pitchFamily="49" charset="0"/>
            </a:endParaRPr>
          </a:p>
        </p:txBody>
      </p:sp>
      <p:sp>
        <p:nvSpPr>
          <p:cNvPr id="8" name="Rounded Rectangle 7"/>
          <p:cNvSpPr/>
          <p:nvPr/>
        </p:nvSpPr>
        <p:spPr>
          <a:xfrm>
            <a:off x="1295400" y="2590800"/>
            <a:ext cx="6477000" cy="685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6172199" y="3962399"/>
            <a:ext cx="1371600" cy="646331"/>
          </a:xfrm>
          <a:prstGeom prst="rect">
            <a:avLst/>
          </a:prstGeom>
          <a:noFill/>
        </p:spPr>
        <p:txBody>
          <a:bodyPr wrap="square" rtlCol="0">
            <a:spAutoFit/>
          </a:bodyPr>
          <a:lstStyle/>
          <a:p>
            <a:pPr algn="ctr"/>
            <a:r>
              <a:rPr lang="en-GB" dirty="0">
                <a:solidFill>
                  <a:srgbClr val="C00000"/>
                </a:solidFill>
                <a:latin typeface="Conformity" pitchFamily="2" charset="0"/>
              </a:rPr>
              <a:t>Add invalid email as data</a:t>
            </a:r>
          </a:p>
        </p:txBody>
      </p:sp>
      <p:sp>
        <p:nvSpPr>
          <p:cNvPr id="11" name="Freeform 10"/>
          <p:cNvSpPr/>
          <p:nvPr/>
        </p:nvSpPr>
        <p:spPr>
          <a:xfrm rot="10800000" flipH="1">
            <a:off x="5943600" y="3276600"/>
            <a:ext cx="9144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Lst>
            <a:ahLst/>
            <a:cxnLst>
              <a:cxn ang="0">
                <a:pos x="connsiteX0" y="connsiteY0"/>
              </a:cxn>
              <a:cxn ang="0">
                <a:pos x="connsiteX1" y="connsiteY1"/>
              </a:cxn>
            </a:cxnLst>
            <a:rect l="l" t="t" r="r" b="b"/>
            <a:pathLst>
              <a:path w="4166521" h="685800">
                <a:moveTo>
                  <a:pt x="0" y="685800"/>
                </a:moveTo>
                <a:cubicBezTo>
                  <a:pt x="835689" y="210457"/>
                  <a:pt x="4166522" y="605971"/>
                  <a:pt x="414534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ounded Rectangle 11"/>
          <p:cNvSpPr/>
          <p:nvPr/>
        </p:nvSpPr>
        <p:spPr>
          <a:xfrm>
            <a:off x="1524000" y="5715000"/>
            <a:ext cx="4191000" cy="4572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p:cNvSpPr/>
          <p:nvPr/>
        </p:nvSpPr>
        <p:spPr>
          <a:xfrm rot="10800000" flipH="1">
            <a:off x="4572000" y="4571998"/>
            <a:ext cx="2286000" cy="11430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6249782 w 10416303"/>
              <a:gd name="connsiteY0" fmla="*/ 685800 h 685800"/>
              <a:gd name="connsiteX1" fmla="*/ 0 w 10416303"/>
              <a:gd name="connsiteY1" fmla="*/ 533400 h 685800"/>
              <a:gd name="connsiteX2" fmla="*/ 10395122 w 10416303"/>
              <a:gd name="connsiteY2" fmla="*/ 0 h 685800"/>
              <a:gd name="connsiteX0" fmla="*/ 6249782 w 10784697"/>
              <a:gd name="connsiteY0" fmla="*/ 616857 h 2213428"/>
              <a:gd name="connsiteX1" fmla="*/ 0 w 10784697"/>
              <a:gd name="connsiteY1" fmla="*/ 464457 h 2213428"/>
              <a:gd name="connsiteX2" fmla="*/ 10763513 w 10784697"/>
              <a:gd name="connsiteY2" fmla="*/ 1607457 h 2213428"/>
              <a:gd name="connsiteX0" fmla="*/ 6249782 w 11479117"/>
              <a:gd name="connsiteY0" fmla="*/ 616857 h 1607457"/>
              <a:gd name="connsiteX1" fmla="*/ 0 w 11479117"/>
              <a:gd name="connsiteY1" fmla="*/ 464457 h 1607457"/>
              <a:gd name="connsiteX2" fmla="*/ 10763513 w 11479117"/>
              <a:gd name="connsiteY2" fmla="*/ 1607457 h 1607457"/>
              <a:gd name="connsiteX0" fmla="*/ 0 w 4513731"/>
              <a:gd name="connsiteY0" fmla="*/ 0 h 990600"/>
              <a:gd name="connsiteX1" fmla="*/ 4513731 w 4513731"/>
              <a:gd name="connsiteY1" fmla="*/ 990600 h 990600"/>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Lst>
            <a:ahLst/>
            <a:cxnLst>
              <a:cxn ang="0">
                <a:pos x="connsiteX0" y="connsiteY0"/>
              </a:cxn>
              <a:cxn ang="0">
                <a:pos x="connsiteX1" y="connsiteY1"/>
              </a:cxn>
            </a:cxnLst>
            <a:rect l="l" t="t" r="r" b="b"/>
            <a:pathLst>
              <a:path w="10416302" h="1219201">
                <a:moveTo>
                  <a:pt x="0" y="0"/>
                </a:moveTo>
                <a:cubicBezTo>
                  <a:pt x="2331270" y="624114"/>
                  <a:pt x="9424275" y="801915"/>
                  <a:pt x="10416302" y="121920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7" name="TextBox 6"/>
          <p:cNvSpPr txBox="1"/>
          <p:nvPr/>
        </p:nvSpPr>
        <p:spPr>
          <a:xfrm>
            <a:off x="381000" y="1143000"/>
            <a:ext cx="8458200" cy="4093428"/>
          </a:xfrm>
          <a:prstGeom prst="rect">
            <a:avLst/>
          </a:prstGeom>
          <a:noFill/>
        </p:spPr>
        <p:txBody>
          <a:bodyPr wrap="square" rtlCol="0">
            <a:spAutoFit/>
          </a:bodyPr>
          <a:lstStyle/>
          <a:p>
            <a:r>
              <a:rPr lang="en-GB" sz="2000" dirty="0">
                <a:latin typeface="Consolas" pitchFamily="49" charset="0"/>
                <a:cs typeface="Consolas" pitchFamily="49" charset="0"/>
              </a:rPr>
              <a:t>type </a:t>
            </a:r>
            <a:r>
              <a:rPr lang="en-GB" sz="2000" dirty="0" err="1">
                <a:latin typeface="Consolas" pitchFamily="49" charset="0"/>
                <a:cs typeface="Consolas" pitchFamily="49" charset="0"/>
              </a:rPr>
              <a:t>ErrorMessage</a:t>
            </a:r>
            <a:r>
              <a:rPr lang="en-GB" sz="2000" dirty="0">
                <a:latin typeface="Consolas" pitchFamily="49" charset="0"/>
                <a:cs typeface="Consolas" pitchFamily="49" charset="0"/>
              </a:rPr>
              <a:t> = </a:t>
            </a:r>
          </a:p>
          <a:p>
            <a:r>
              <a:rPr lang="en-GB" sz="2000" dirty="0">
                <a:latin typeface="Consolas" pitchFamily="49" charset="0"/>
                <a:cs typeface="Consolas" pitchFamily="49" charset="0"/>
              </a:rPr>
              <a:t>  | </a:t>
            </a:r>
            <a:r>
              <a:rPr lang="en-GB" sz="2000" dirty="0" err="1">
                <a:latin typeface="Consolas" pitchFamily="49" charset="0"/>
                <a:cs typeface="Consolas" pitchFamily="49" charset="0"/>
              </a:rPr>
              <a:t>NameMustNotBeBlank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EmailMustNotBeBlank</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EmailNotValid</a:t>
            </a:r>
            <a:r>
              <a:rPr lang="en-GB" sz="2000" dirty="0">
                <a:latin typeface="Consolas" pitchFamily="49" charset="0"/>
                <a:cs typeface="Consolas" pitchFamily="49" charset="0"/>
              </a:rPr>
              <a:t> of </a:t>
            </a:r>
            <a:r>
              <a:rPr lang="en-GB" sz="2000" dirty="0" err="1">
                <a:latin typeface="Consolas" pitchFamily="49" charset="0"/>
                <a:cs typeface="Consolas" pitchFamily="49" charset="0"/>
              </a:rPr>
              <a:t>EmailAddress</a:t>
            </a:r>
            <a:endParaRPr lang="en-GB" sz="2000" dirty="0">
              <a:latin typeface="Consolas" pitchFamily="49" charset="0"/>
              <a:cs typeface="Consolas" pitchFamily="49" charset="0"/>
            </a:endParaRPr>
          </a:p>
          <a:p>
            <a:r>
              <a:rPr lang="en-GB" sz="2000" dirty="0">
                <a:solidFill>
                  <a:schemeClr val="accent3">
                    <a:lumMod val="50000"/>
                  </a:schemeClr>
                </a:solidFill>
                <a:latin typeface="Consolas" pitchFamily="49" charset="0"/>
                <a:cs typeface="Consolas" pitchFamily="49" charset="0"/>
              </a:rPr>
              <a:t>  // database errors</a:t>
            </a:r>
          </a:p>
          <a:p>
            <a:r>
              <a:rPr lang="en-GB" sz="2000" dirty="0">
                <a:latin typeface="Consolas" pitchFamily="49" charset="0"/>
                <a:cs typeface="Consolas" pitchFamily="49" charset="0"/>
              </a:rPr>
              <a:t>  | </a:t>
            </a:r>
            <a:r>
              <a:rPr lang="en-GB" sz="2000" dirty="0" err="1">
                <a:latin typeface="Consolas" pitchFamily="49" charset="0"/>
                <a:cs typeface="Consolas" pitchFamily="49" charset="0"/>
              </a:rPr>
              <a:t>UserIdNotValid</a:t>
            </a:r>
            <a:r>
              <a:rPr lang="en-GB" sz="2000" dirty="0">
                <a:latin typeface="Consolas" pitchFamily="49" charset="0"/>
                <a:cs typeface="Consolas" pitchFamily="49" charset="0"/>
              </a:rPr>
              <a:t> of </a:t>
            </a:r>
            <a:r>
              <a:rPr lang="en-GB" sz="2000" dirty="0" err="1">
                <a:latin typeface="Consolas" pitchFamily="49" charset="0"/>
                <a:cs typeface="Consolas" pitchFamily="49" charset="0"/>
              </a:rPr>
              <a:t>UserId</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DbUserNotFoundError</a:t>
            </a:r>
            <a:r>
              <a:rPr lang="en-GB" sz="2000" dirty="0">
                <a:latin typeface="Consolas" pitchFamily="49" charset="0"/>
                <a:cs typeface="Consolas" pitchFamily="49" charset="0"/>
              </a:rPr>
              <a:t> of </a:t>
            </a:r>
            <a:r>
              <a:rPr lang="en-GB" sz="2000" dirty="0" err="1">
                <a:latin typeface="Consolas" pitchFamily="49" charset="0"/>
                <a:cs typeface="Consolas" pitchFamily="49" charset="0"/>
              </a:rPr>
              <a:t>UserId</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DbTimeout</a:t>
            </a:r>
            <a:r>
              <a:rPr lang="en-GB" sz="2000" dirty="0">
                <a:latin typeface="Consolas" pitchFamily="49" charset="0"/>
                <a:cs typeface="Consolas" pitchFamily="49" charset="0"/>
              </a:rPr>
              <a:t> of </a:t>
            </a:r>
            <a:r>
              <a:rPr lang="en-GB" sz="2000" dirty="0" err="1">
                <a:latin typeface="Consolas" pitchFamily="49" charset="0"/>
                <a:cs typeface="Consolas" pitchFamily="49" charset="0"/>
              </a:rPr>
              <a:t>ConnectionString</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DbConcurrencyError</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DbAuthorizationError</a:t>
            </a:r>
            <a:r>
              <a:rPr lang="en-GB" sz="2000" dirty="0">
                <a:latin typeface="Consolas" pitchFamily="49" charset="0"/>
                <a:cs typeface="Consolas" pitchFamily="49" charset="0"/>
              </a:rPr>
              <a:t> of </a:t>
            </a:r>
            <a:r>
              <a:rPr lang="en-GB" sz="2000" dirty="0" err="1">
                <a:latin typeface="Consolas" pitchFamily="49" charset="0"/>
                <a:cs typeface="Consolas" pitchFamily="49" charset="0"/>
              </a:rPr>
              <a:t>ConnectionString</a:t>
            </a:r>
            <a:r>
              <a:rPr lang="en-GB" sz="2000" dirty="0">
                <a:latin typeface="Consolas" pitchFamily="49" charset="0"/>
                <a:cs typeface="Consolas" pitchFamily="49" charset="0"/>
              </a:rPr>
              <a:t> * Credentials</a:t>
            </a:r>
          </a:p>
          <a:p>
            <a:r>
              <a:rPr lang="en-GB" sz="2000" dirty="0">
                <a:solidFill>
                  <a:schemeClr val="accent3">
                    <a:lumMod val="50000"/>
                  </a:schemeClr>
                </a:solidFill>
                <a:latin typeface="Consolas" pitchFamily="49" charset="0"/>
                <a:cs typeface="Consolas" pitchFamily="49" charset="0"/>
              </a:rPr>
              <a:t>  // SMTP errors</a:t>
            </a:r>
          </a:p>
          <a:p>
            <a:r>
              <a:rPr lang="en-GB" sz="2000" dirty="0">
                <a:latin typeface="Consolas" pitchFamily="49" charset="0"/>
                <a:cs typeface="Consolas" pitchFamily="49" charset="0"/>
              </a:rPr>
              <a:t>  | </a:t>
            </a:r>
            <a:r>
              <a:rPr lang="en-GB" sz="2000" dirty="0" err="1">
                <a:latin typeface="Consolas" pitchFamily="49" charset="0"/>
                <a:cs typeface="Consolas" pitchFamily="49" charset="0"/>
              </a:rPr>
              <a:t>SmtpTimeout</a:t>
            </a:r>
            <a:r>
              <a:rPr lang="en-GB" sz="2000" dirty="0">
                <a:latin typeface="Consolas" pitchFamily="49" charset="0"/>
                <a:cs typeface="Consolas" pitchFamily="49" charset="0"/>
              </a:rPr>
              <a:t> of </a:t>
            </a:r>
            <a:r>
              <a:rPr lang="en-GB" sz="2000" dirty="0" err="1">
                <a:latin typeface="Consolas" pitchFamily="49" charset="0"/>
                <a:cs typeface="Consolas" pitchFamily="49" charset="0"/>
              </a:rPr>
              <a:t>SmtpConnection</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err="1">
                <a:latin typeface="Consolas" pitchFamily="49" charset="0"/>
                <a:cs typeface="Consolas" pitchFamily="49" charset="0"/>
              </a:rPr>
              <a:t>SmtpBadRecipient</a:t>
            </a:r>
            <a:r>
              <a:rPr lang="en-GB" sz="2000" dirty="0">
                <a:latin typeface="Consolas" pitchFamily="49" charset="0"/>
                <a:cs typeface="Consolas" pitchFamily="49" charset="0"/>
              </a:rPr>
              <a:t> of </a:t>
            </a:r>
            <a:r>
              <a:rPr lang="en-GB" sz="2000" dirty="0" err="1">
                <a:latin typeface="Consolas" pitchFamily="49" charset="0"/>
                <a:cs typeface="Consolas" pitchFamily="49" charset="0"/>
              </a:rPr>
              <a:t>EmailAddress</a:t>
            </a:r>
            <a:endParaRPr lang="en-GB" sz="2000" dirty="0">
              <a:latin typeface="Consolas" pitchFamily="49" charset="0"/>
              <a:cs typeface="Consolas" pitchFamily="49" charset="0"/>
            </a:endParaRPr>
          </a:p>
        </p:txBody>
      </p:sp>
      <p:sp>
        <p:nvSpPr>
          <p:cNvPr id="12" name="Rectangle 11"/>
          <p:cNvSpPr/>
          <p:nvPr/>
        </p:nvSpPr>
        <p:spPr>
          <a:xfrm>
            <a:off x="457200" y="2438400"/>
            <a:ext cx="8382000" cy="32004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33"/>
          <p:cNvGrpSpPr/>
          <p:nvPr/>
        </p:nvGrpSpPr>
        <p:grpSpPr>
          <a:xfrm>
            <a:off x="4800600" y="1828800"/>
            <a:ext cx="3810000" cy="1295400"/>
            <a:chOff x="5099362" y="1469188"/>
            <a:chExt cx="3810000" cy="1295400"/>
          </a:xfrm>
        </p:grpSpPr>
        <p:sp>
          <p:nvSpPr>
            <p:cNvPr id="15" name="TextBox 14"/>
            <p:cNvSpPr txBox="1"/>
            <p:nvPr/>
          </p:nvSpPr>
          <p:spPr>
            <a:xfrm>
              <a:off x="6318562" y="1469188"/>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Documentation of everything that can go wrong --</a:t>
              </a:r>
            </a:p>
          </p:txBody>
        </p:sp>
        <p:sp>
          <p:nvSpPr>
            <p:cNvPr id="16" name="Freeform 15"/>
            <p:cNvSpPr/>
            <p:nvPr/>
          </p:nvSpPr>
          <p:spPr>
            <a:xfrm rot="10800000" flipH="1" flipV="1">
              <a:off x="5099362" y="1590544"/>
              <a:ext cx="1591290" cy="53622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Lst>
              <a:ahLst/>
              <a:cxnLst>
                <a:cxn ang="0">
                  <a:pos x="connsiteX0" y="connsiteY0"/>
                </a:cxn>
                <a:cxn ang="0">
                  <a:pos x="connsiteX1" y="connsiteY1"/>
                </a:cxn>
              </a:cxnLst>
              <a:rect l="l" t="t" r="r" b="b"/>
              <a:pathLst>
                <a:path w="3783033" h="689428">
                  <a:moveTo>
                    <a:pt x="0" y="137885"/>
                  </a:moveTo>
                  <a:cubicBezTo>
                    <a:pt x="1701199" y="0"/>
                    <a:pt x="2656914" y="689428"/>
                    <a:pt x="3783034" y="33382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Freeform 16"/>
            <p:cNvSpPr/>
            <p:nvPr/>
          </p:nvSpPr>
          <p:spPr>
            <a:xfrm rot="10800000" flipH="1" flipV="1">
              <a:off x="5785162" y="1926388"/>
              <a:ext cx="914400" cy="838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Lst>
              <a:ahLst/>
              <a:cxnLst>
                <a:cxn ang="0">
                  <a:pos x="connsiteX0" y="connsiteY0"/>
                </a:cxn>
                <a:cxn ang="0">
                  <a:pos x="connsiteX1" y="connsiteY1"/>
                </a:cxn>
              </a:cxnLst>
              <a:rect l="l" t="t" r="r" b="b"/>
              <a:pathLst>
                <a:path w="3623062" h="1077685">
                  <a:moveTo>
                    <a:pt x="0" y="1077685"/>
                  </a:moveTo>
                  <a:cubicBezTo>
                    <a:pt x="1701199" y="939800"/>
                    <a:pt x="2496942" y="355600"/>
                    <a:pt x="3623062"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TextBox 17"/>
          <p:cNvSpPr txBox="1"/>
          <p:nvPr/>
        </p:nvSpPr>
        <p:spPr>
          <a:xfrm>
            <a:off x="6400800" y="2514600"/>
            <a:ext cx="2590800" cy="923330"/>
          </a:xfrm>
          <a:prstGeom prst="rect">
            <a:avLst/>
          </a:prstGeom>
          <a:noFill/>
        </p:spPr>
        <p:txBody>
          <a:bodyPr wrap="square" rtlCol="0">
            <a:spAutoFit/>
          </a:bodyPr>
          <a:lstStyle/>
          <a:p>
            <a:pPr algn="ctr"/>
            <a:r>
              <a:rPr lang="en-GB" dirty="0">
                <a:solidFill>
                  <a:srgbClr val="C00000"/>
                </a:solidFill>
                <a:latin typeface="Conformity" pitchFamily="2" charset="0"/>
              </a:rPr>
              <a:t>And it's type-safe documentation that can't go out of date!</a:t>
            </a:r>
          </a:p>
        </p:txBody>
      </p:sp>
      <p:sp>
        <p:nvSpPr>
          <p:cNvPr id="19" name="TextBox 18"/>
          <p:cNvSpPr txBox="1"/>
          <p:nvPr/>
        </p:nvSpPr>
        <p:spPr>
          <a:xfrm rot="-60000">
            <a:off x="6400800" y="4191000"/>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Also triggers important </a:t>
            </a:r>
            <a:br>
              <a:rPr lang="en-GB" dirty="0">
                <a:solidFill>
                  <a:srgbClr val="C00000"/>
                </a:solidFill>
                <a:latin typeface="Conformity" pitchFamily="2" charset="0"/>
              </a:rPr>
            </a:br>
            <a:r>
              <a:rPr lang="en-GB" dirty="0">
                <a:solidFill>
                  <a:srgbClr val="C00000"/>
                </a:solidFill>
                <a:latin typeface="Conformity" pitchFamily="2" charset="0"/>
              </a:rPr>
              <a:t>DDD conversations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8" grpId="0"/>
      <p:bldP spid="1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 – service boundaries</a:t>
            </a:r>
          </a:p>
        </p:txBody>
      </p:sp>
      <p:sp>
        <p:nvSpPr>
          <p:cNvPr id="11" name="Freeform 10"/>
          <p:cNvSpPr/>
          <p:nvPr/>
        </p:nvSpPr>
        <p:spPr>
          <a:xfrm rot="10800000" flipH="1" flipV="1">
            <a:off x="3657600" y="1147435"/>
            <a:ext cx="3511931" cy="327216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 name="connsiteX0" fmla="*/ 8372245 w 10073444"/>
              <a:gd name="connsiteY0" fmla="*/ 2351313 h 2351313"/>
              <a:gd name="connsiteX1" fmla="*/ 1126121 w 10073444"/>
              <a:gd name="connsiteY1" fmla="*/ 0 h 2351313"/>
              <a:gd name="connsiteX0" fmla="*/ 7768401 w 9469600"/>
              <a:gd name="connsiteY0" fmla="*/ 2351313 h 2351313"/>
              <a:gd name="connsiteX1" fmla="*/ 1126121 w 9469600"/>
              <a:gd name="connsiteY1" fmla="*/ 0 h 2351313"/>
              <a:gd name="connsiteX0" fmla="*/ 7466479 w 9167678"/>
              <a:gd name="connsiteY0" fmla="*/ 2253342 h 2253342"/>
              <a:gd name="connsiteX1" fmla="*/ 1126121 w 9167678"/>
              <a:gd name="connsiteY1" fmla="*/ 0 h 2253342"/>
              <a:gd name="connsiteX0" fmla="*/ 7466479 w 13249503"/>
              <a:gd name="connsiteY0" fmla="*/ 2253342 h 2253342"/>
              <a:gd name="connsiteX1" fmla="*/ 1126121 w 13249503"/>
              <a:gd name="connsiteY1" fmla="*/ 0 h 2253342"/>
              <a:gd name="connsiteX0" fmla="*/ 6340358 w 13915074"/>
              <a:gd name="connsiteY0" fmla="*/ 2443583 h 2443583"/>
              <a:gd name="connsiteX1" fmla="*/ 0 w 13915074"/>
              <a:gd name="connsiteY1" fmla="*/ 190241 h 2443583"/>
              <a:gd name="connsiteX0" fmla="*/ 8755733 w 14538757"/>
              <a:gd name="connsiteY0" fmla="*/ 3521270 h 3521270"/>
              <a:gd name="connsiteX1" fmla="*/ 0 w 14538757"/>
              <a:gd name="connsiteY1" fmla="*/ 190241 h 3521270"/>
              <a:gd name="connsiteX0" fmla="*/ 1207683 w 13915074"/>
              <a:gd name="connsiteY0" fmla="*/ 4207069 h 4207069"/>
              <a:gd name="connsiteX1" fmla="*/ 0 w 13915074"/>
              <a:gd name="connsiteY1" fmla="*/ 190241 h 4207069"/>
            </a:gdLst>
            <a:ahLst/>
            <a:cxnLst>
              <a:cxn ang="0">
                <a:pos x="connsiteX0" y="connsiteY0"/>
              </a:cxn>
              <a:cxn ang="0">
                <a:pos x="connsiteX1" y="connsiteY1"/>
              </a:cxn>
            </a:cxnLst>
            <a:rect l="l" t="t" r="r" b="b"/>
            <a:pathLst>
              <a:path w="13915074" h="4207069">
                <a:moveTo>
                  <a:pt x="1207683" y="4207069"/>
                </a:moveTo>
                <a:cubicBezTo>
                  <a:pt x="6990707" y="3506802"/>
                  <a:pt x="13915074" y="0"/>
                  <a:pt x="0" y="19024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Freeform 12"/>
          <p:cNvSpPr/>
          <p:nvPr/>
        </p:nvSpPr>
        <p:spPr>
          <a:xfrm rot="10800000" flipH="1" flipV="1">
            <a:off x="3733800" y="1396405"/>
            <a:ext cx="3022621" cy="325179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 name="connsiteX0" fmla="*/ 8372245 w 10073444"/>
              <a:gd name="connsiteY0" fmla="*/ 2351313 h 2351313"/>
              <a:gd name="connsiteX1" fmla="*/ 1126121 w 10073444"/>
              <a:gd name="connsiteY1" fmla="*/ 0 h 2351313"/>
              <a:gd name="connsiteX0" fmla="*/ 7768401 w 9469600"/>
              <a:gd name="connsiteY0" fmla="*/ 2351313 h 2351313"/>
              <a:gd name="connsiteX1" fmla="*/ 1126121 w 9469600"/>
              <a:gd name="connsiteY1" fmla="*/ 0 h 2351313"/>
              <a:gd name="connsiteX0" fmla="*/ 7466479 w 9167678"/>
              <a:gd name="connsiteY0" fmla="*/ 2253342 h 2253342"/>
              <a:gd name="connsiteX1" fmla="*/ 1126121 w 9167678"/>
              <a:gd name="connsiteY1" fmla="*/ 0 h 2253342"/>
              <a:gd name="connsiteX0" fmla="*/ 7466479 w 13249503"/>
              <a:gd name="connsiteY0" fmla="*/ 2253342 h 2253342"/>
              <a:gd name="connsiteX1" fmla="*/ 1126121 w 13249503"/>
              <a:gd name="connsiteY1" fmla="*/ 0 h 2253342"/>
              <a:gd name="connsiteX0" fmla="*/ 6340358 w 13915074"/>
              <a:gd name="connsiteY0" fmla="*/ 2443583 h 2443583"/>
              <a:gd name="connsiteX1" fmla="*/ 0 w 13915074"/>
              <a:gd name="connsiteY1"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6340359"/>
              <a:gd name="connsiteY0" fmla="*/ 2253342 h 2253342"/>
              <a:gd name="connsiteX1" fmla="*/ 0 w 6340359"/>
              <a:gd name="connsiteY1" fmla="*/ 0 h 2253342"/>
              <a:gd name="connsiteX0" fmla="*/ 6340358 w 11582017"/>
              <a:gd name="connsiteY0" fmla="*/ 2253342 h 2253342"/>
              <a:gd name="connsiteX1" fmla="*/ 0 w 11582017"/>
              <a:gd name="connsiteY1" fmla="*/ 0 h 2253342"/>
              <a:gd name="connsiteX0" fmla="*/ 6340358 w 11582017"/>
              <a:gd name="connsiteY0" fmla="*/ 2622644 h 2622644"/>
              <a:gd name="connsiteX1" fmla="*/ 0 w 11582017"/>
              <a:gd name="connsiteY1" fmla="*/ 369302 h 2622644"/>
              <a:gd name="connsiteX0" fmla="*/ 6539145 w 11780804"/>
              <a:gd name="connsiteY0" fmla="*/ 2745007 h 2745007"/>
              <a:gd name="connsiteX1" fmla="*/ 0 w 11780804"/>
              <a:gd name="connsiteY1" fmla="*/ 369302 h 2745007"/>
              <a:gd name="connsiteX0" fmla="*/ 6539145 w 11780804"/>
              <a:gd name="connsiteY0" fmla="*/ 2677130 h 2677130"/>
              <a:gd name="connsiteX1" fmla="*/ 0 w 11780804"/>
              <a:gd name="connsiteY1" fmla="*/ 369302 h 2677130"/>
              <a:gd name="connsiteX0" fmla="*/ 6758751 w 12000411"/>
              <a:gd name="connsiteY0" fmla="*/ 2609253 h 2609253"/>
              <a:gd name="connsiteX1" fmla="*/ 0 w 12000411"/>
              <a:gd name="connsiteY1" fmla="*/ 369302 h 2609253"/>
              <a:gd name="connsiteX0" fmla="*/ 6758751 w 12854936"/>
              <a:gd name="connsiteY0" fmla="*/ 2609253 h 2609253"/>
              <a:gd name="connsiteX1" fmla="*/ 0 w 12854936"/>
              <a:gd name="connsiteY1" fmla="*/ 369302 h 2609253"/>
              <a:gd name="connsiteX0" fmla="*/ 6758751 w 12854936"/>
              <a:gd name="connsiteY0" fmla="*/ 2353611 h 2353611"/>
              <a:gd name="connsiteX1" fmla="*/ 0 w 12854936"/>
              <a:gd name="connsiteY1" fmla="*/ 113660 h 2353611"/>
              <a:gd name="connsiteX0" fmla="*/ 1789078 w 7885264"/>
              <a:gd name="connsiteY0" fmla="*/ 2896629 h 2896629"/>
              <a:gd name="connsiteX1" fmla="*/ 0 w 7885264"/>
              <a:gd name="connsiteY1" fmla="*/ 113660 h 2896629"/>
            </a:gdLst>
            <a:ahLst/>
            <a:cxnLst>
              <a:cxn ang="0">
                <a:pos x="connsiteX0" y="connsiteY0"/>
              </a:cxn>
              <a:cxn ang="0">
                <a:pos x="connsiteX1" y="connsiteY1"/>
              </a:cxn>
            </a:cxnLst>
            <a:rect l="l" t="t" r="r" b="b"/>
            <a:pathLst>
              <a:path w="7885264" h="2896629">
                <a:moveTo>
                  <a:pt x="1789078" y="2896629"/>
                </a:moveTo>
                <a:cubicBezTo>
                  <a:pt x="7885263" y="2015932"/>
                  <a:pt x="6595192" y="0"/>
                  <a:pt x="0" y="113660"/>
                </a:cubicBezTo>
              </a:path>
            </a:pathLst>
          </a:custGeom>
          <a:ln w="19050">
            <a:solidFill>
              <a:srgbClr val="C00000">
                <a:alpha val="36863"/>
              </a:srgb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p:cNvSpPr txBox="1"/>
          <p:nvPr/>
        </p:nvSpPr>
        <p:spPr>
          <a:xfrm>
            <a:off x="5562600" y="1981200"/>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Translation function needed at a service boundary</a:t>
            </a:r>
          </a:p>
        </p:txBody>
      </p:sp>
      <p:grpSp>
        <p:nvGrpSpPr>
          <p:cNvPr id="21" name="Group 20"/>
          <p:cNvGrpSpPr/>
          <p:nvPr/>
        </p:nvGrpSpPr>
        <p:grpSpPr>
          <a:xfrm>
            <a:off x="5119" y="730906"/>
            <a:ext cx="5481281" cy="1568489"/>
            <a:chOff x="5119" y="730906"/>
            <a:chExt cx="5481281" cy="1568489"/>
          </a:xfrm>
        </p:grpSpPr>
        <p:sp>
          <p:nvSpPr>
            <p:cNvPr id="10" name="TextBox 9"/>
            <p:cNvSpPr txBox="1"/>
            <p:nvPr/>
          </p:nvSpPr>
          <p:spPr>
            <a:xfrm>
              <a:off x="609600" y="914400"/>
              <a:ext cx="4876800" cy="1384995"/>
            </a:xfrm>
            <a:prstGeom prst="rect">
              <a:avLst/>
            </a:prstGeom>
            <a:noFill/>
          </p:spPr>
          <p:txBody>
            <a:bodyPr wrap="square" rtlCol="0">
              <a:spAutoFit/>
            </a:bodyPr>
            <a:lstStyle/>
            <a:p>
              <a:r>
                <a:rPr lang="en-GB" sz="1400" dirty="0">
                  <a:latin typeface="Consolas" pitchFamily="49" charset="0"/>
                  <a:cs typeface="Consolas" pitchFamily="49" charset="0"/>
                </a:rPr>
                <a:t>type </a:t>
              </a:r>
              <a:r>
                <a:rPr lang="en-GB" sz="1400" b="1" dirty="0" err="1">
                  <a:latin typeface="Consolas" pitchFamily="49" charset="0"/>
                  <a:cs typeface="Consolas" pitchFamily="49" charset="0"/>
                </a:rPr>
                <a:t>DbErrorMessage</a:t>
              </a:r>
              <a:r>
                <a:rPr lang="en-GB" sz="1400" dirty="0">
                  <a:latin typeface="Consolas" pitchFamily="49" charset="0"/>
                  <a:cs typeface="Consolas" pitchFamily="49" charset="0"/>
                </a:rPr>
                <a:t>&lt;'PK&gt; = </a:t>
              </a:r>
            </a:p>
            <a:p>
              <a:r>
                <a:rPr lang="en-GB" sz="1400" dirty="0">
                  <a:solidFill>
                    <a:schemeClr val="accent6">
                      <a:lumMod val="75000"/>
                    </a:schemeClr>
                  </a:solidFill>
                  <a:latin typeface="Consolas" pitchFamily="49" charset="0"/>
                  <a:cs typeface="Consolas" pitchFamily="49" charset="0"/>
                </a:rPr>
                <a:t>  </a:t>
              </a:r>
              <a:r>
                <a:rPr lang="en-GB" sz="1400" dirty="0">
                  <a:latin typeface="Consolas" pitchFamily="49" charset="0"/>
                  <a:cs typeface="Consolas" pitchFamily="49" charset="0"/>
                </a:rPr>
                <a:t>| </a:t>
              </a:r>
              <a:r>
                <a:rPr lang="en-GB" sz="1400" dirty="0" err="1">
                  <a:latin typeface="Consolas" pitchFamily="49" charset="0"/>
                  <a:cs typeface="Consolas" pitchFamily="49" charset="0"/>
                </a:rPr>
                <a:t>PrimaryKeyNotValid</a:t>
              </a:r>
              <a:r>
                <a:rPr lang="en-GB" sz="1400" dirty="0">
                  <a:latin typeface="Consolas" pitchFamily="49" charset="0"/>
                  <a:cs typeface="Consolas" pitchFamily="49" charset="0"/>
                </a:rPr>
                <a:t> of 'PK</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RecordNotFoundError</a:t>
              </a:r>
              <a:r>
                <a:rPr lang="en-GB" sz="1400" dirty="0">
                  <a:latin typeface="Consolas" pitchFamily="49" charset="0"/>
                  <a:cs typeface="Consolas" pitchFamily="49" charset="0"/>
                </a:rPr>
                <a:t> of 'PK</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DbTimeout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ConnectionString</a:t>
              </a:r>
              <a:r>
                <a:rPr lang="en-GB" sz="1400" dirty="0">
                  <a:latin typeface="Consolas" pitchFamily="49" charset="0"/>
                  <a:cs typeface="Consolas" pitchFamily="49" charset="0"/>
                </a:rPr>
                <a:t> * </a:t>
              </a:r>
              <a:r>
                <a:rPr lang="en-GB" sz="1400" dirty="0" err="1">
                  <a:latin typeface="Consolas" pitchFamily="49" charset="0"/>
                  <a:cs typeface="Consolas" pitchFamily="49" charset="0"/>
                </a:rPr>
                <a:t>TimeoutMs</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DbConcurrencyError</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DbAuthorizationError</a:t>
              </a:r>
              <a:r>
                <a:rPr lang="en-GB" sz="1400" dirty="0">
                  <a:latin typeface="Consolas" pitchFamily="49" charset="0"/>
                  <a:cs typeface="Consolas" pitchFamily="49" charset="0"/>
                </a:rPr>
                <a:t> of Credentials</a:t>
              </a:r>
            </a:p>
          </p:txBody>
        </p:sp>
        <p:sp>
          <p:nvSpPr>
            <p:cNvPr id="19" name="TextBox 18"/>
            <p:cNvSpPr txBox="1"/>
            <p:nvPr/>
          </p:nvSpPr>
          <p:spPr>
            <a:xfrm rot="21480000">
              <a:off x="5119" y="730906"/>
              <a:ext cx="2590800" cy="338554"/>
            </a:xfrm>
            <a:prstGeom prst="rect">
              <a:avLst/>
            </a:prstGeom>
            <a:noFill/>
          </p:spPr>
          <p:txBody>
            <a:bodyPr wrap="square" rtlCol="0">
              <a:spAutoFit/>
            </a:bodyPr>
            <a:lstStyle/>
            <a:p>
              <a:pPr algn="ctr"/>
              <a:r>
                <a:rPr lang="en-GB" sz="1600" dirty="0">
                  <a:solidFill>
                    <a:srgbClr val="C00000"/>
                  </a:solidFill>
                  <a:latin typeface="Conformity" pitchFamily="2" charset="0"/>
                </a:rPr>
                <a:t>Generic database errors</a:t>
              </a:r>
            </a:p>
          </p:txBody>
        </p:sp>
      </p:grpSp>
      <p:grpSp>
        <p:nvGrpSpPr>
          <p:cNvPr id="22" name="Group 21"/>
          <p:cNvGrpSpPr/>
          <p:nvPr/>
        </p:nvGrpSpPr>
        <p:grpSpPr>
          <a:xfrm>
            <a:off x="304800" y="3048000"/>
            <a:ext cx="4871681" cy="3076595"/>
            <a:chOff x="2214919" y="2483505"/>
            <a:chExt cx="4871681" cy="3076595"/>
          </a:xfrm>
        </p:grpSpPr>
        <p:sp>
          <p:nvSpPr>
            <p:cNvPr id="7" name="TextBox 6"/>
            <p:cNvSpPr txBox="1"/>
            <p:nvPr/>
          </p:nvSpPr>
          <p:spPr>
            <a:xfrm>
              <a:off x="2895600" y="2667000"/>
              <a:ext cx="4191000" cy="2893100"/>
            </a:xfrm>
            <a:prstGeom prst="rect">
              <a:avLst/>
            </a:prstGeom>
            <a:noFill/>
          </p:spPr>
          <p:txBody>
            <a:bodyPr wrap="square" rtlCol="0">
              <a:spAutoFit/>
            </a:bodyPr>
            <a:lstStyle/>
            <a:p>
              <a:r>
                <a:rPr lang="en-GB" sz="1400" dirty="0">
                  <a:latin typeface="Consolas" pitchFamily="49" charset="0"/>
                  <a:cs typeface="Consolas" pitchFamily="49" charset="0"/>
                </a:rPr>
                <a:t>type </a:t>
              </a:r>
              <a:r>
                <a:rPr lang="en-GB" sz="1400" b="1" dirty="0" err="1">
                  <a:latin typeface="Consolas" pitchFamily="49" charset="0"/>
                  <a:cs typeface="Consolas" pitchFamily="49" charset="0"/>
                </a:rPr>
                <a:t>MyUseCaseError</a:t>
              </a:r>
              <a:r>
                <a:rPr lang="en-GB" sz="1400" b="1" dirty="0">
                  <a:latin typeface="Consolas" pitchFamily="49" charset="0"/>
                  <a:cs typeface="Consolas" pitchFamily="49" charset="0"/>
                </a:rPr>
                <a:t> </a:t>
              </a:r>
              <a:r>
                <a:rPr lang="en-GB" sz="1400" dirty="0">
                  <a:latin typeface="Consolas" pitchFamily="49" charset="0"/>
                  <a:cs typeface="Consolas" pitchFamily="49" charset="0"/>
                </a:rPr>
                <a:t>= </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NameMustNotBeBlank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database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UserIdNotValid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UserId</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DbUserNotFoundError</a:t>
              </a:r>
              <a:r>
                <a:rPr lang="en-GB" sz="1400" dirty="0">
                  <a:latin typeface="Consolas" pitchFamily="49" charset="0"/>
                  <a:cs typeface="Consolas" pitchFamily="49" charset="0"/>
                </a:rPr>
                <a:t> of </a:t>
              </a:r>
              <a:r>
                <a:rPr lang="en-GB" sz="1400" dirty="0" err="1">
                  <a:latin typeface="Consolas" pitchFamily="49" charset="0"/>
                  <a:cs typeface="Consolas" pitchFamily="49" charset="0"/>
                </a:rPr>
                <a:t>UserId</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DbTimeout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ConnectionString</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DbConcurrencyError</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DbAuthorizationError</a:t>
              </a:r>
              <a:r>
                <a:rPr lang="en-GB" sz="1400" dirty="0">
                  <a:latin typeface="Consolas" pitchFamily="49" charset="0"/>
                  <a:cs typeface="Consolas" pitchFamily="49" charset="0"/>
                </a:rPr>
                <a:t> of Credentials</a:t>
              </a:r>
            </a:p>
            <a:p>
              <a:r>
                <a:rPr lang="en-GB" sz="1400" dirty="0">
                  <a:solidFill>
                    <a:schemeClr val="accent3">
                      <a:lumMod val="50000"/>
                    </a:schemeClr>
                  </a:solidFill>
                  <a:latin typeface="Consolas" pitchFamily="49" charset="0"/>
                  <a:cs typeface="Consolas" pitchFamily="49" charset="0"/>
                </a:rPr>
                <a:t>  // SMTP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SmtpTimeout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SmtpConnection</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SmtpBadRecipient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endParaRPr lang="en-GB" sz="1400" dirty="0">
                <a:latin typeface="Consolas" pitchFamily="49" charset="0"/>
                <a:cs typeface="Consolas" pitchFamily="49" charset="0"/>
              </a:endParaRPr>
            </a:p>
          </p:txBody>
        </p:sp>
        <p:sp>
          <p:nvSpPr>
            <p:cNvPr id="20" name="TextBox 19"/>
            <p:cNvSpPr txBox="1"/>
            <p:nvPr/>
          </p:nvSpPr>
          <p:spPr>
            <a:xfrm rot="21480000">
              <a:off x="2214919" y="2483505"/>
              <a:ext cx="2590800" cy="338554"/>
            </a:xfrm>
            <a:prstGeom prst="rect">
              <a:avLst/>
            </a:prstGeom>
            <a:noFill/>
          </p:spPr>
          <p:txBody>
            <a:bodyPr wrap="square" rtlCol="0">
              <a:spAutoFit/>
            </a:bodyPr>
            <a:lstStyle/>
            <a:p>
              <a:pPr algn="ctr"/>
              <a:r>
                <a:rPr lang="en-GB" sz="1600" dirty="0">
                  <a:solidFill>
                    <a:srgbClr val="C00000"/>
                  </a:solidFill>
                  <a:latin typeface="Conformity" pitchFamily="2" charset="0"/>
                </a:rPr>
                <a:t>Specific errors for this use-case</a:t>
              </a:r>
            </a:p>
          </p:txBody>
        </p:sp>
      </p:grpSp>
      <p:sp>
        <p:nvSpPr>
          <p:cNvPr id="23" name="TextBox 22"/>
          <p:cNvSpPr txBox="1"/>
          <p:nvPr/>
        </p:nvSpPr>
        <p:spPr>
          <a:xfrm>
            <a:off x="5410200" y="3657600"/>
            <a:ext cx="3733800" cy="1323439"/>
          </a:xfrm>
          <a:prstGeom prst="rect">
            <a:avLst/>
          </a:prstGeom>
          <a:noFill/>
        </p:spPr>
        <p:txBody>
          <a:bodyPr wrap="square" rtlCol="0">
            <a:spAutoFit/>
          </a:bodyPr>
          <a:lstStyle/>
          <a:p>
            <a:r>
              <a:rPr lang="en-GB" sz="1100" dirty="0">
                <a:latin typeface="Consolas" pitchFamily="49" charset="0"/>
                <a:cs typeface="Consolas" pitchFamily="49" charset="0"/>
              </a:rPr>
              <a:t>let </a:t>
            </a:r>
            <a:r>
              <a:rPr lang="en-GB" sz="1100" dirty="0" err="1">
                <a:latin typeface="Consolas" pitchFamily="49" charset="0"/>
                <a:cs typeface="Consolas" pitchFamily="49" charset="0"/>
              </a:rPr>
              <a:t>dbResultToMyResult</a:t>
            </a:r>
            <a:r>
              <a:rPr lang="en-GB" sz="1100" dirty="0">
                <a:latin typeface="Consolas" pitchFamily="49" charset="0"/>
                <a:cs typeface="Consolas" pitchFamily="49" charset="0"/>
              </a:rPr>
              <a:t> </a:t>
            </a:r>
            <a:r>
              <a:rPr lang="en-GB" sz="1100" dirty="0" err="1">
                <a:latin typeface="Consolas" pitchFamily="49" charset="0"/>
                <a:cs typeface="Consolas" pitchFamily="49" charset="0"/>
              </a:rPr>
              <a:t>dbError</a:t>
            </a:r>
            <a:r>
              <a:rPr lang="en-GB" sz="1100" dirty="0">
                <a:latin typeface="Consolas" pitchFamily="49" charset="0"/>
                <a:cs typeface="Consolas" pitchFamily="49" charset="0"/>
              </a:rPr>
              <a:t> = </a:t>
            </a:r>
          </a:p>
          <a:p>
            <a:r>
              <a:rPr lang="en-GB" sz="1100" dirty="0">
                <a:latin typeface="Consolas" pitchFamily="49" charset="0"/>
                <a:cs typeface="Consolas" pitchFamily="49" charset="0"/>
              </a:rPr>
              <a:t>  match </a:t>
            </a:r>
            <a:r>
              <a:rPr lang="en-GB" sz="1100" dirty="0" err="1">
                <a:latin typeface="Consolas" pitchFamily="49" charset="0"/>
                <a:cs typeface="Consolas" pitchFamily="49" charset="0"/>
              </a:rPr>
              <a:t>dbError</a:t>
            </a:r>
            <a:r>
              <a:rPr lang="en-GB" sz="1100" dirty="0">
                <a:latin typeface="Consolas" pitchFamily="49" charset="0"/>
                <a:cs typeface="Consolas" pitchFamily="49" charset="0"/>
              </a:rPr>
              <a:t> with</a:t>
            </a:r>
          </a:p>
          <a:p>
            <a:r>
              <a:rPr lang="en-GB" sz="1100" dirty="0">
                <a:latin typeface="Consolas" pitchFamily="49" charset="0"/>
                <a:cs typeface="Consolas" pitchFamily="49" charset="0"/>
              </a:rPr>
              <a:t>  | </a:t>
            </a:r>
            <a:r>
              <a:rPr lang="en-GB" sz="1100" dirty="0" err="1">
                <a:latin typeface="Consolas" pitchFamily="49" charset="0"/>
                <a:cs typeface="Consolas" pitchFamily="49" charset="0"/>
              </a:rPr>
              <a:t>DbErrorMessage.PrimaryKeyNotValid</a:t>
            </a:r>
            <a:r>
              <a:rPr lang="en-GB" sz="1100" dirty="0">
                <a:latin typeface="Consolas" pitchFamily="49" charset="0"/>
                <a:cs typeface="Consolas" pitchFamily="49" charset="0"/>
              </a:rPr>
              <a:t> id -&gt;</a:t>
            </a:r>
          </a:p>
          <a:p>
            <a:r>
              <a:rPr lang="en-GB" sz="1100" dirty="0">
                <a:latin typeface="Consolas" pitchFamily="49" charset="0"/>
                <a:cs typeface="Consolas" pitchFamily="49" charset="0"/>
              </a:rPr>
              <a:t>     </a:t>
            </a:r>
            <a:r>
              <a:rPr lang="en-GB" sz="1100" dirty="0" err="1">
                <a:latin typeface="Consolas" pitchFamily="49" charset="0"/>
                <a:cs typeface="Consolas" pitchFamily="49" charset="0"/>
              </a:rPr>
              <a:t>MyUseCaseError.UserIdNotValid</a:t>
            </a:r>
            <a:r>
              <a:rPr lang="en-GB" sz="1100" dirty="0">
                <a:latin typeface="Consolas" pitchFamily="49" charset="0"/>
                <a:cs typeface="Consolas" pitchFamily="49" charset="0"/>
              </a:rPr>
              <a:t> id</a:t>
            </a:r>
          </a:p>
          <a:p>
            <a:r>
              <a:rPr lang="en-GB" sz="1100" dirty="0">
                <a:latin typeface="Consolas" pitchFamily="49" charset="0"/>
                <a:cs typeface="Consolas" pitchFamily="49" charset="0"/>
              </a:rPr>
              <a:t>  | </a:t>
            </a:r>
            <a:r>
              <a:rPr lang="en-GB" sz="1100" dirty="0" err="1">
                <a:latin typeface="Consolas" pitchFamily="49" charset="0"/>
                <a:cs typeface="Consolas" pitchFamily="49" charset="0"/>
              </a:rPr>
              <a:t>DbErrorMessage.RecordNotFoundError</a:t>
            </a:r>
            <a:r>
              <a:rPr lang="en-GB" sz="1100" dirty="0">
                <a:latin typeface="Consolas" pitchFamily="49" charset="0"/>
                <a:cs typeface="Consolas" pitchFamily="49" charset="0"/>
              </a:rPr>
              <a:t> id -&gt;</a:t>
            </a:r>
          </a:p>
          <a:p>
            <a:r>
              <a:rPr lang="en-GB" sz="1100" dirty="0">
                <a:latin typeface="Consolas" pitchFamily="49" charset="0"/>
                <a:cs typeface="Consolas" pitchFamily="49" charset="0"/>
              </a:rPr>
              <a:t>     </a:t>
            </a:r>
            <a:r>
              <a:rPr lang="en-GB" sz="1100" dirty="0" err="1">
                <a:latin typeface="Consolas" pitchFamily="49" charset="0"/>
                <a:cs typeface="Consolas" pitchFamily="49" charset="0"/>
              </a:rPr>
              <a:t>MyUseCaseError.DbUserNotFoundError</a:t>
            </a:r>
            <a:r>
              <a:rPr lang="en-GB" sz="1100" dirty="0">
                <a:latin typeface="Consolas" pitchFamily="49" charset="0"/>
                <a:cs typeface="Consolas" pitchFamily="49" charset="0"/>
              </a:rPr>
              <a:t> id</a:t>
            </a:r>
          </a:p>
          <a:p>
            <a:r>
              <a:rPr lang="en-GB" sz="1100" dirty="0">
                <a:latin typeface="Consolas" pitchFamily="49" charset="0"/>
                <a:cs typeface="Consolas" pitchFamily="49" charset="0"/>
              </a:rPr>
              <a:t>  | _  -&gt; // etc</a:t>
            </a:r>
          </a:p>
        </p:txBody>
      </p:sp>
      <p:sp>
        <p:nvSpPr>
          <p:cNvPr id="24" name="Rounded Rectangle 23"/>
          <p:cNvSpPr/>
          <p:nvPr/>
        </p:nvSpPr>
        <p:spPr>
          <a:xfrm>
            <a:off x="1066800" y="1143000"/>
            <a:ext cx="2590800" cy="304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ounded Rectangle 24"/>
          <p:cNvSpPr/>
          <p:nvPr/>
        </p:nvSpPr>
        <p:spPr>
          <a:xfrm>
            <a:off x="1371600" y="4343400"/>
            <a:ext cx="2590800" cy="2286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25"/>
          <p:cNvSpPr/>
          <p:nvPr/>
        </p:nvSpPr>
        <p:spPr>
          <a:xfrm>
            <a:off x="5638800" y="4038600"/>
            <a:ext cx="32766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reeform 26"/>
          <p:cNvSpPr/>
          <p:nvPr/>
        </p:nvSpPr>
        <p:spPr>
          <a:xfrm rot="10800000" flipH="1" flipV="1">
            <a:off x="3048000" y="1828801"/>
            <a:ext cx="2528104" cy="3347546"/>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 name="connsiteX0" fmla="*/ 8372245 w 10073444"/>
              <a:gd name="connsiteY0" fmla="*/ 2351313 h 2351313"/>
              <a:gd name="connsiteX1" fmla="*/ 1126121 w 10073444"/>
              <a:gd name="connsiteY1" fmla="*/ 0 h 2351313"/>
              <a:gd name="connsiteX0" fmla="*/ 7768401 w 9469600"/>
              <a:gd name="connsiteY0" fmla="*/ 2351313 h 2351313"/>
              <a:gd name="connsiteX1" fmla="*/ 1126121 w 9469600"/>
              <a:gd name="connsiteY1" fmla="*/ 0 h 2351313"/>
              <a:gd name="connsiteX0" fmla="*/ 7466479 w 9167678"/>
              <a:gd name="connsiteY0" fmla="*/ 2253342 h 2253342"/>
              <a:gd name="connsiteX1" fmla="*/ 1126121 w 9167678"/>
              <a:gd name="connsiteY1" fmla="*/ 0 h 2253342"/>
              <a:gd name="connsiteX0" fmla="*/ 7466479 w 13249503"/>
              <a:gd name="connsiteY0" fmla="*/ 2253342 h 2253342"/>
              <a:gd name="connsiteX1" fmla="*/ 1126121 w 13249503"/>
              <a:gd name="connsiteY1" fmla="*/ 0 h 2253342"/>
              <a:gd name="connsiteX0" fmla="*/ 6340358 w 13915074"/>
              <a:gd name="connsiteY0" fmla="*/ 2443583 h 2443583"/>
              <a:gd name="connsiteX1" fmla="*/ 0 w 13915074"/>
              <a:gd name="connsiteY1"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6340359"/>
              <a:gd name="connsiteY0" fmla="*/ 2253342 h 2253342"/>
              <a:gd name="connsiteX1" fmla="*/ 0 w 6340359"/>
              <a:gd name="connsiteY1" fmla="*/ 0 h 2253342"/>
              <a:gd name="connsiteX0" fmla="*/ 6340358 w 11582017"/>
              <a:gd name="connsiteY0" fmla="*/ 2253342 h 2253342"/>
              <a:gd name="connsiteX1" fmla="*/ 0 w 11582017"/>
              <a:gd name="connsiteY1" fmla="*/ 0 h 2253342"/>
              <a:gd name="connsiteX0" fmla="*/ 6340358 w 11582017"/>
              <a:gd name="connsiteY0" fmla="*/ 2622644 h 2622644"/>
              <a:gd name="connsiteX1" fmla="*/ 0 w 11582017"/>
              <a:gd name="connsiteY1" fmla="*/ 369302 h 2622644"/>
              <a:gd name="connsiteX0" fmla="*/ 6539145 w 11780804"/>
              <a:gd name="connsiteY0" fmla="*/ 2745007 h 2745007"/>
              <a:gd name="connsiteX1" fmla="*/ 0 w 11780804"/>
              <a:gd name="connsiteY1" fmla="*/ 369302 h 2745007"/>
              <a:gd name="connsiteX0" fmla="*/ 6539145 w 11780804"/>
              <a:gd name="connsiteY0" fmla="*/ 2677130 h 2677130"/>
              <a:gd name="connsiteX1" fmla="*/ 0 w 11780804"/>
              <a:gd name="connsiteY1" fmla="*/ 369302 h 2677130"/>
              <a:gd name="connsiteX0" fmla="*/ 6758751 w 12000411"/>
              <a:gd name="connsiteY0" fmla="*/ 2609253 h 2609253"/>
              <a:gd name="connsiteX1" fmla="*/ 0 w 12000411"/>
              <a:gd name="connsiteY1" fmla="*/ 369302 h 2609253"/>
              <a:gd name="connsiteX0" fmla="*/ 6758751 w 12854936"/>
              <a:gd name="connsiteY0" fmla="*/ 2609253 h 2609253"/>
              <a:gd name="connsiteX1" fmla="*/ 0 w 12854936"/>
              <a:gd name="connsiteY1" fmla="*/ 369302 h 2609253"/>
              <a:gd name="connsiteX0" fmla="*/ 6758751 w 12854936"/>
              <a:gd name="connsiteY0" fmla="*/ 2353611 h 2353611"/>
              <a:gd name="connsiteX1" fmla="*/ 0 w 12854936"/>
              <a:gd name="connsiteY1" fmla="*/ 113660 h 2353611"/>
              <a:gd name="connsiteX0" fmla="*/ 1789078 w 7885264"/>
              <a:gd name="connsiteY0" fmla="*/ 2896629 h 2896629"/>
              <a:gd name="connsiteX1" fmla="*/ 0 w 7885264"/>
              <a:gd name="connsiteY1" fmla="*/ 113660 h 2896629"/>
              <a:gd name="connsiteX0" fmla="*/ 795147 w 6891333"/>
              <a:gd name="connsiteY0" fmla="*/ 2918725 h 2918725"/>
              <a:gd name="connsiteX1" fmla="*/ 0 w 6891333"/>
              <a:gd name="connsiteY1" fmla="*/ 113660 h 2918725"/>
              <a:gd name="connsiteX0" fmla="*/ 795147 w 6595193"/>
              <a:gd name="connsiteY0" fmla="*/ 2918725 h 2981922"/>
              <a:gd name="connsiteX1" fmla="*/ 0 w 6595193"/>
              <a:gd name="connsiteY1" fmla="*/ 113660 h 2981922"/>
            </a:gdLst>
            <a:ahLst/>
            <a:cxnLst>
              <a:cxn ang="0">
                <a:pos x="connsiteX0" y="connsiteY0"/>
              </a:cxn>
              <a:cxn ang="0">
                <a:pos x="connsiteX1" y="connsiteY1"/>
              </a:cxn>
            </a:cxnLst>
            <a:rect l="l" t="t" r="r" b="b"/>
            <a:pathLst>
              <a:path w="6595193" h="2981922">
                <a:moveTo>
                  <a:pt x="795147" y="2918725"/>
                </a:moveTo>
                <a:cubicBezTo>
                  <a:pt x="6491419" y="2981922"/>
                  <a:pt x="6595192" y="0"/>
                  <a:pt x="0" y="113660"/>
                </a:cubicBezTo>
              </a:path>
            </a:pathLst>
          </a:custGeom>
          <a:ln w="19050">
            <a:solidFill>
              <a:srgbClr val="C00000">
                <a:alpha val="36863"/>
              </a:srgb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ounded Rectangle 27"/>
          <p:cNvSpPr/>
          <p:nvPr/>
        </p:nvSpPr>
        <p:spPr>
          <a:xfrm>
            <a:off x="5638800" y="4419600"/>
            <a:ext cx="3276600" cy="304800"/>
          </a:xfrm>
          <a:prstGeom prst="roundRect">
            <a:avLst/>
          </a:prstGeom>
          <a:solidFill>
            <a:srgbClr val="FFFF99">
              <a:alpha val="5882"/>
            </a:srgbClr>
          </a:solidFill>
          <a:ln>
            <a:solidFill>
              <a:srgbClr val="C00000">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p:bldP spid="23" grpId="0"/>
      <p:bldP spid="2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 – converting to strings</a:t>
            </a:r>
          </a:p>
        </p:txBody>
      </p:sp>
      <p:grpSp>
        <p:nvGrpSpPr>
          <p:cNvPr id="5" name="Group 33"/>
          <p:cNvGrpSpPr/>
          <p:nvPr/>
        </p:nvGrpSpPr>
        <p:grpSpPr>
          <a:xfrm>
            <a:off x="4267200" y="3429000"/>
            <a:ext cx="4495800" cy="1069622"/>
            <a:chOff x="5251762" y="1316788"/>
            <a:chExt cx="4495800" cy="1069622"/>
          </a:xfrm>
        </p:grpSpPr>
        <p:sp>
          <p:nvSpPr>
            <p:cNvPr id="6" name="TextBox 5"/>
            <p:cNvSpPr txBox="1"/>
            <p:nvPr/>
          </p:nvSpPr>
          <p:spPr>
            <a:xfrm>
              <a:off x="6242362" y="1697788"/>
              <a:ext cx="3505200" cy="646331"/>
            </a:xfrm>
            <a:prstGeom prst="rect">
              <a:avLst/>
            </a:prstGeom>
            <a:noFill/>
          </p:spPr>
          <p:txBody>
            <a:bodyPr wrap="square" rtlCol="0">
              <a:spAutoFit/>
            </a:bodyPr>
            <a:lstStyle/>
            <a:p>
              <a:pPr algn="ctr"/>
              <a:r>
                <a:rPr lang="en-GB" dirty="0">
                  <a:solidFill>
                    <a:srgbClr val="C00000"/>
                  </a:solidFill>
                  <a:latin typeface="Conformity" pitchFamily="2" charset="0"/>
                </a:rPr>
                <a:t>No longer works – each case must now be explicitly converted to a string</a:t>
              </a:r>
            </a:p>
          </p:txBody>
        </p:sp>
        <p:sp>
          <p:nvSpPr>
            <p:cNvPr id="8" name="Freeform 7"/>
            <p:cNvSpPr/>
            <p:nvPr/>
          </p:nvSpPr>
          <p:spPr>
            <a:xfrm rot="10800000" flipH="1" flipV="1">
              <a:off x="5251762" y="1316788"/>
              <a:ext cx="1295400" cy="106962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Lst>
              <a:ahLst/>
              <a:cxnLst>
                <a:cxn ang="0">
                  <a:pos x="connsiteX0" y="connsiteY0"/>
                </a:cxn>
                <a:cxn ang="0">
                  <a:pos x="connsiteX1" y="connsiteY1"/>
                </a:cxn>
              </a:cxnLst>
              <a:rect l="l" t="t" r="r" b="b"/>
              <a:pathLst>
                <a:path w="3783033" h="1375228">
                  <a:moveTo>
                    <a:pt x="0" y="0"/>
                  </a:moveTo>
                  <a:cubicBezTo>
                    <a:pt x="622577" y="833761"/>
                    <a:pt x="2656914" y="1375228"/>
                    <a:pt x="3783034" y="101962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1" name="Group 10"/>
          <p:cNvGrpSpPr/>
          <p:nvPr/>
        </p:nvGrpSpPr>
        <p:grpSpPr>
          <a:xfrm>
            <a:off x="3200400" y="762000"/>
            <a:ext cx="1776543" cy="948589"/>
            <a:chOff x="6629400" y="5105400"/>
            <a:chExt cx="1776543" cy="948589"/>
          </a:xfrm>
        </p:grpSpPr>
        <p:pic>
          <p:nvPicPr>
            <p:cNvPr id="12" name="Picture 2"/>
            <p:cNvPicPr>
              <a:picLocks noChangeAspect="1" noChangeArrowheads="1"/>
            </p:cNvPicPr>
            <p:nvPr/>
          </p:nvPicPr>
          <p:blipFill>
            <a:blip r:embed="rId3" cstate="print"/>
            <a:srcRect l="9642" r="3575"/>
            <a:stretch>
              <a:fillRect/>
            </a:stretch>
          </p:blipFill>
          <p:spPr bwMode="auto">
            <a:xfrm>
              <a:off x="6629400" y="5217160"/>
              <a:ext cx="1776543" cy="821457"/>
            </a:xfrm>
            <a:prstGeom prst="rect">
              <a:avLst/>
            </a:prstGeom>
            <a:noFill/>
            <a:ln w="9525">
              <a:noFill/>
              <a:miter lim="800000"/>
              <a:headEnd/>
              <a:tailEnd/>
            </a:ln>
          </p:spPr>
        </p:pic>
        <p:sp>
          <p:nvSpPr>
            <p:cNvPr id="13" name="Rectangle 12"/>
            <p:cNvSpPr/>
            <p:nvPr/>
          </p:nvSpPr>
          <p:spPr>
            <a:xfrm>
              <a:off x="6858000" y="5105400"/>
              <a:ext cx="1371600"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a:solidFill>
                    <a:schemeClr val="tx1"/>
                  </a:solidFill>
                  <a:cs typeface="Consolas" pitchFamily="49" charset="0"/>
                </a:rPr>
                <a:t>returnMessage</a:t>
              </a:r>
              <a:endParaRPr lang="en-GB" sz="1600" dirty="0">
                <a:solidFill>
                  <a:schemeClr val="tx1"/>
                </a:solidFill>
              </a:endParaRPr>
            </a:p>
          </p:txBody>
        </p:sp>
      </p:grpSp>
      <p:sp>
        <p:nvSpPr>
          <p:cNvPr id="14" name="TextBox 13"/>
          <p:cNvSpPr txBox="1"/>
          <p:nvPr/>
        </p:nvSpPr>
        <p:spPr>
          <a:xfrm>
            <a:off x="2743200" y="2438400"/>
            <a:ext cx="4648200" cy="1077218"/>
          </a:xfrm>
          <a:prstGeom prst="rect">
            <a:avLst/>
          </a:prstGeom>
          <a:noFill/>
        </p:spPr>
        <p:txBody>
          <a:bodyPr wrap="square" rtlCol="0">
            <a:spAutoFit/>
          </a:bodyPr>
          <a:lstStyle/>
          <a:p>
            <a:r>
              <a:rPr lang="en-GB" sz="1600" dirty="0">
                <a:latin typeface="Consolas" pitchFamily="49" charset="0"/>
                <a:cs typeface="Consolas" pitchFamily="49" charset="0"/>
              </a:rPr>
              <a:t>let </a:t>
            </a:r>
            <a:r>
              <a:rPr lang="en-GB" sz="1600" b="1" dirty="0" err="1">
                <a:latin typeface="Consolas" pitchFamily="49" charset="0"/>
                <a:cs typeface="Consolas" pitchFamily="49" charset="0"/>
              </a:rPr>
              <a:t>returnMessage</a:t>
            </a:r>
            <a:r>
              <a:rPr lang="en-GB" sz="1600" dirty="0">
                <a:latin typeface="Consolas" pitchFamily="49" charset="0"/>
                <a:cs typeface="Consolas" pitchFamily="49" charset="0"/>
              </a:rPr>
              <a:t> result = </a:t>
            </a:r>
          </a:p>
          <a:p>
            <a:r>
              <a:rPr lang="en-GB" sz="1600" dirty="0">
                <a:latin typeface="Consolas" pitchFamily="49" charset="0"/>
                <a:cs typeface="Consolas" pitchFamily="49" charset="0"/>
              </a:rPr>
              <a:t>  match result with</a:t>
            </a:r>
          </a:p>
          <a:p>
            <a:r>
              <a:rPr lang="en-GB" sz="1600" dirty="0">
                <a:latin typeface="Consolas" pitchFamily="49" charset="0"/>
                <a:cs typeface="Consolas" pitchFamily="49" charset="0"/>
              </a:rPr>
              <a:t>  | </a:t>
            </a:r>
            <a:r>
              <a:rPr lang="en-GB" sz="1600" dirty="0">
                <a:solidFill>
                  <a:srgbClr val="00B050"/>
                </a:solidFill>
                <a:latin typeface="Consolas" pitchFamily="49" charset="0"/>
                <a:cs typeface="Consolas" pitchFamily="49" charset="0"/>
              </a:rPr>
              <a:t>Success</a:t>
            </a:r>
            <a:r>
              <a:rPr lang="en-GB" sz="1600" dirty="0">
                <a:latin typeface="Consolas" pitchFamily="49" charset="0"/>
                <a:cs typeface="Consolas" pitchFamily="49" charset="0"/>
              </a:rPr>
              <a:t> _ -&gt; "Success"</a:t>
            </a:r>
          </a:p>
          <a:p>
            <a:r>
              <a:rPr lang="en-GB" sz="1600" dirty="0">
                <a:latin typeface="Consolas" pitchFamily="49" charset="0"/>
                <a:cs typeface="Consolas" pitchFamily="49" charset="0"/>
              </a:rPr>
              <a:t>  | </a:t>
            </a:r>
            <a:r>
              <a:rPr lang="en-GB" sz="1600" dirty="0">
                <a:solidFill>
                  <a:srgbClr val="C00000"/>
                </a:solidFill>
                <a:latin typeface="Consolas" pitchFamily="49" charset="0"/>
                <a:cs typeface="Consolas" pitchFamily="49" charset="0"/>
              </a:rPr>
              <a:t>Failure</a:t>
            </a:r>
            <a:r>
              <a:rPr lang="en-GB" sz="1600" dirty="0">
                <a:latin typeface="Consolas" pitchFamily="49" charset="0"/>
                <a:cs typeface="Consolas" pitchFamily="49" charset="0"/>
              </a:rPr>
              <a:t> </a:t>
            </a:r>
            <a:r>
              <a:rPr lang="en-GB" sz="1600" dirty="0" err="1">
                <a:latin typeface="Consolas" pitchFamily="49" charset="0"/>
                <a:cs typeface="Consolas" pitchFamily="49" charset="0"/>
              </a:rPr>
              <a:t>msg</a:t>
            </a:r>
            <a:r>
              <a:rPr lang="en-GB" sz="1600" dirty="0">
                <a:latin typeface="Consolas" pitchFamily="49" charset="0"/>
                <a:cs typeface="Consolas" pitchFamily="49" charset="0"/>
              </a:rPr>
              <a:t> -&gt; </a:t>
            </a:r>
            <a:r>
              <a:rPr lang="en-GB" sz="1600" dirty="0" err="1">
                <a:latin typeface="Consolas" pitchFamily="49" charset="0"/>
                <a:cs typeface="Consolas" pitchFamily="49" charset="0"/>
              </a:rPr>
              <a:t>msg</a:t>
            </a:r>
            <a:endParaRPr lang="en-GB" sz="1600" dirty="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Request/response (non-functional) design</a:t>
            </a:r>
          </a:p>
        </p:txBody>
      </p:sp>
      <p:grpSp>
        <p:nvGrpSpPr>
          <p:cNvPr id="96" name="Group 95"/>
          <p:cNvGrpSpPr/>
          <p:nvPr/>
        </p:nvGrpSpPr>
        <p:grpSpPr>
          <a:xfrm>
            <a:off x="838200" y="990600"/>
            <a:ext cx="6400800" cy="1143000"/>
            <a:chOff x="838200" y="533400"/>
            <a:chExt cx="6400800" cy="1143000"/>
          </a:xfrm>
        </p:grpSpPr>
        <p:sp>
          <p:nvSpPr>
            <p:cNvPr id="62" name="AutoShape 3"/>
            <p:cNvSpPr>
              <a:spLocks noChangeArrowheads="1"/>
            </p:cNvSpPr>
            <p:nvPr/>
          </p:nvSpPr>
          <p:spPr bwMode="auto">
            <a:xfrm>
              <a:off x="838200" y="7620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3" name="AutoShape 9"/>
            <p:cNvSpPr>
              <a:spLocks noChangeArrowheads="1"/>
            </p:cNvSpPr>
            <p:nvPr/>
          </p:nvSpPr>
          <p:spPr bwMode="auto">
            <a:xfrm>
              <a:off x="914400" y="12954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64" name="AutoShape 11"/>
            <p:cNvCxnSpPr>
              <a:cxnSpLocks noChangeShapeType="1"/>
              <a:stCxn id="67" idx="3"/>
            </p:cNvCxnSpPr>
            <p:nvPr/>
          </p:nvCxnSpPr>
          <p:spPr bwMode="auto">
            <a:xfrm flipH="1">
              <a:off x="1981200" y="914400"/>
              <a:ext cx="4876800" cy="533400"/>
            </a:xfrm>
            <a:prstGeom prst="curvedConnector3">
              <a:avLst>
                <a:gd name="adj1" fmla="val -4688"/>
              </a:avLst>
            </a:prstGeom>
            <a:noFill/>
            <a:ln w="19050">
              <a:solidFill>
                <a:srgbClr val="00B050"/>
              </a:solidFill>
              <a:round/>
              <a:headEnd/>
              <a:tailEnd type="triangle" w="med" len="med"/>
            </a:ln>
          </p:spPr>
        </p:cxnSp>
        <p:sp>
          <p:nvSpPr>
            <p:cNvPr id="65" name="AutoShape 12"/>
            <p:cNvSpPr>
              <a:spLocks noChangeArrowheads="1"/>
            </p:cNvSpPr>
            <p:nvPr/>
          </p:nvSpPr>
          <p:spPr bwMode="auto">
            <a:xfrm>
              <a:off x="2667000" y="7620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6" name="AutoShape 13"/>
            <p:cNvSpPr>
              <a:spLocks noChangeArrowheads="1"/>
            </p:cNvSpPr>
            <p:nvPr/>
          </p:nvSpPr>
          <p:spPr bwMode="auto">
            <a:xfrm>
              <a:off x="4038600" y="7620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7" name="AutoShape 14"/>
            <p:cNvSpPr>
              <a:spLocks noChangeArrowheads="1"/>
            </p:cNvSpPr>
            <p:nvPr/>
          </p:nvSpPr>
          <p:spPr bwMode="auto">
            <a:xfrm>
              <a:off x="5638800" y="7620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68" name="AutoShape 15"/>
            <p:cNvCxnSpPr>
              <a:cxnSpLocks noChangeShapeType="1"/>
              <a:stCxn id="65" idx="3"/>
              <a:endCxn id="66" idx="1"/>
            </p:cNvCxnSpPr>
            <p:nvPr/>
          </p:nvCxnSpPr>
          <p:spPr bwMode="auto">
            <a:xfrm>
              <a:off x="3733800" y="914400"/>
              <a:ext cx="304800" cy="0"/>
            </a:xfrm>
            <a:prstGeom prst="straightConnector1">
              <a:avLst/>
            </a:prstGeom>
            <a:noFill/>
            <a:ln w="19050">
              <a:solidFill>
                <a:srgbClr val="00B050"/>
              </a:solidFill>
              <a:round/>
              <a:headEnd/>
              <a:tailEnd type="triangle" w="med" len="med"/>
            </a:ln>
          </p:spPr>
        </p:cxnSp>
        <p:cxnSp>
          <p:nvCxnSpPr>
            <p:cNvPr id="69" name="AutoShape 16"/>
            <p:cNvCxnSpPr>
              <a:cxnSpLocks noChangeShapeType="1"/>
              <a:stCxn id="66" idx="3"/>
              <a:endCxn id="67" idx="1"/>
            </p:cNvCxnSpPr>
            <p:nvPr/>
          </p:nvCxnSpPr>
          <p:spPr bwMode="auto">
            <a:xfrm>
              <a:off x="5268912" y="914400"/>
              <a:ext cx="369888" cy="0"/>
            </a:xfrm>
            <a:prstGeom prst="straightConnector1">
              <a:avLst/>
            </a:prstGeom>
            <a:noFill/>
            <a:ln w="19050">
              <a:solidFill>
                <a:srgbClr val="00B050"/>
              </a:solidFill>
              <a:round/>
              <a:headEnd/>
              <a:tailEnd type="triangle" w="med" len="med"/>
            </a:ln>
          </p:spPr>
        </p:cxnSp>
        <p:cxnSp>
          <p:nvCxnSpPr>
            <p:cNvPr id="70" name="AutoShape 15"/>
            <p:cNvCxnSpPr>
              <a:cxnSpLocks noChangeShapeType="1"/>
              <a:endCxn id="65" idx="1"/>
            </p:cNvCxnSpPr>
            <p:nvPr/>
          </p:nvCxnSpPr>
          <p:spPr bwMode="auto">
            <a:xfrm>
              <a:off x="1981200" y="914400"/>
              <a:ext cx="685800" cy="0"/>
            </a:xfrm>
            <a:prstGeom prst="straightConnector1">
              <a:avLst/>
            </a:prstGeom>
            <a:noFill/>
            <a:ln w="19050">
              <a:solidFill>
                <a:srgbClr val="00B050"/>
              </a:solidFill>
              <a:round/>
              <a:headEnd/>
              <a:tailEnd type="triangle" w="med" len="med"/>
            </a:ln>
          </p:spPr>
        </p:cxnSp>
        <p:sp>
          <p:nvSpPr>
            <p:cNvPr id="83" name="AutoShape 12"/>
            <p:cNvSpPr>
              <a:spLocks noChangeArrowheads="1"/>
            </p:cNvSpPr>
            <p:nvPr/>
          </p:nvSpPr>
          <p:spPr bwMode="auto">
            <a:xfrm>
              <a:off x="2514600" y="533400"/>
              <a:ext cx="4724400" cy="1143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4" name="Group 103"/>
          <p:cNvGrpSpPr/>
          <p:nvPr/>
        </p:nvGrpSpPr>
        <p:grpSpPr>
          <a:xfrm>
            <a:off x="762000" y="2438400"/>
            <a:ext cx="6477000" cy="1371600"/>
            <a:chOff x="762000" y="2286000"/>
            <a:chExt cx="6477000" cy="1371600"/>
          </a:xfrm>
        </p:grpSpPr>
        <p:grpSp>
          <p:nvGrpSpPr>
            <p:cNvPr id="45" name="Group 44"/>
            <p:cNvGrpSpPr/>
            <p:nvPr/>
          </p:nvGrpSpPr>
          <p:grpSpPr>
            <a:xfrm>
              <a:off x="762000" y="2667000"/>
              <a:ext cx="6019800" cy="838200"/>
              <a:chOff x="685800" y="1752600"/>
              <a:chExt cx="6019800" cy="850900"/>
            </a:xfrm>
          </p:grpSpPr>
          <p:sp>
            <p:nvSpPr>
              <p:cNvPr id="100355" name="AutoShape 3"/>
              <p:cNvSpPr>
                <a:spLocks noChangeArrowheads="1"/>
              </p:cNvSpPr>
              <p:nvPr/>
            </p:nvSpPr>
            <p:spPr bwMode="auto">
              <a:xfrm>
                <a:off x="6858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1" name="AutoShape 9"/>
              <p:cNvSpPr>
                <a:spLocks noChangeArrowheads="1"/>
              </p:cNvSpPr>
              <p:nvPr/>
            </p:nvSpPr>
            <p:spPr bwMode="auto">
              <a:xfrm>
                <a:off x="762000" y="22860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3" name="AutoShape 11"/>
              <p:cNvCxnSpPr>
                <a:cxnSpLocks noChangeShapeType="1"/>
                <a:stCxn id="100366" idx="3"/>
              </p:cNvCxnSpPr>
              <p:nvPr/>
            </p:nvCxnSpPr>
            <p:spPr bwMode="auto">
              <a:xfrm flipH="1">
                <a:off x="1752600" y="1905000"/>
                <a:ext cx="4953000" cy="533400"/>
              </a:xfrm>
              <a:prstGeom prst="curvedConnector3">
                <a:avLst>
                  <a:gd name="adj1" fmla="val -4615"/>
                </a:avLst>
              </a:prstGeom>
              <a:noFill/>
              <a:ln w="19050">
                <a:solidFill>
                  <a:srgbClr val="00B050"/>
                </a:solidFill>
                <a:round/>
                <a:headEnd/>
                <a:tailEnd type="triangle" w="med" len="med"/>
              </a:ln>
            </p:spPr>
          </p:cxnSp>
          <p:sp>
            <p:nvSpPr>
              <p:cNvPr id="100364" name="AutoShape 12"/>
              <p:cNvSpPr>
                <a:spLocks noChangeArrowheads="1"/>
              </p:cNvSpPr>
              <p:nvPr/>
            </p:nvSpPr>
            <p:spPr bwMode="auto">
              <a:xfrm>
                <a:off x="2514600" y="1752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5" name="AutoShape 13"/>
              <p:cNvSpPr>
                <a:spLocks noChangeArrowheads="1"/>
              </p:cNvSpPr>
              <p:nvPr/>
            </p:nvSpPr>
            <p:spPr bwMode="auto">
              <a:xfrm>
                <a:off x="3886200" y="1752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6" name="AutoShape 14"/>
              <p:cNvSpPr>
                <a:spLocks noChangeArrowheads="1"/>
              </p:cNvSpPr>
              <p:nvPr/>
            </p:nvSpPr>
            <p:spPr bwMode="auto">
              <a:xfrm>
                <a:off x="5486400" y="1752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7" name="AutoShape 15"/>
              <p:cNvCxnSpPr>
                <a:cxnSpLocks noChangeShapeType="1"/>
                <a:stCxn id="100364" idx="3"/>
                <a:endCxn id="100365" idx="1"/>
              </p:cNvCxnSpPr>
              <p:nvPr/>
            </p:nvCxnSpPr>
            <p:spPr bwMode="auto">
              <a:xfrm>
                <a:off x="3581400" y="1905000"/>
                <a:ext cx="304800" cy="0"/>
              </a:xfrm>
              <a:prstGeom prst="straightConnector1">
                <a:avLst/>
              </a:prstGeom>
              <a:noFill/>
              <a:ln w="19050">
                <a:solidFill>
                  <a:srgbClr val="00B050"/>
                </a:solidFill>
                <a:round/>
                <a:headEnd/>
                <a:tailEnd type="triangle" w="med" len="med"/>
              </a:ln>
            </p:spPr>
          </p:cxnSp>
          <p:cxnSp>
            <p:nvCxnSpPr>
              <p:cNvPr id="100368" name="AutoShape 16"/>
              <p:cNvCxnSpPr>
                <a:cxnSpLocks noChangeShapeType="1"/>
                <a:stCxn id="100365" idx="3"/>
                <a:endCxn id="100366" idx="1"/>
              </p:cNvCxnSpPr>
              <p:nvPr/>
            </p:nvCxnSpPr>
            <p:spPr bwMode="auto">
              <a:xfrm>
                <a:off x="5116512" y="1905000"/>
                <a:ext cx="369888" cy="0"/>
              </a:xfrm>
              <a:prstGeom prst="straightConnector1">
                <a:avLst/>
              </a:prstGeom>
              <a:noFill/>
              <a:ln w="19050">
                <a:solidFill>
                  <a:srgbClr val="00B050"/>
                </a:solidFill>
                <a:round/>
                <a:headEnd/>
                <a:tailEnd type="triangle" w="med" len="med"/>
              </a:ln>
            </p:spPr>
          </p:cxnSp>
          <p:cxnSp>
            <p:nvCxnSpPr>
              <p:cNvPr id="21" name="AutoShape 15"/>
              <p:cNvCxnSpPr>
                <a:cxnSpLocks noChangeShapeType="1"/>
                <a:endCxn id="100364" idx="1"/>
              </p:cNvCxnSpPr>
              <p:nvPr/>
            </p:nvCxnSpPr>
            <p:spPr bwMode="auto">
              <a:xfrm>
                <a:off x="1828800" y="1905000"/>
                <a:ext cx="685800" cy="0"/>
              </a:xfrm>
              <a:prstGeom prst="straightConnector1">
                <a:avLst/>
              </a:prstGeom>
              <a:noFill/>
              <a:ln w="19050">
                <a:solidFill>
                  <a:srgbClr val="00B050"/>
                </a:solidFill>
                <a:round/>
                <a:headEnd/>
                <a:tailEnd type="triangle" w="med" len="med"/>
              </a:ln>
            </p:spPr>
          </p:cxnSp>
        </p:grpSp>
        <p:sp>
          <p:nvSpPr>
            <p:cNvPr id="97" name="AutoShape 12"/>
            <p:cNvSpPr>
              <a:spLocks noChangeArrowheads="1"/>
            </p:cNvSpPr>
            <p:nvPr/>
          </p:nvSpPr>
          <p:spPr bwMode="auto">
            <a:xfrm>
              <a:off x="2514600" y="2286000"/>
              <a:ext cx="4724400" cy="1371600"/>
            </a:xfrm>
            <a:prstGeom prst="roundRect">
              <a:avLst>
                <a:gd name="adj" fmla="val 16667"/>
              </a:avLst>
            </a:prstGeom>
            <a:solidFill>
              <a:srgbClr val="FFFFFF">
                <a:alpha val="33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5" name="Group 104"/>
          <p:cNvGrpSpPr/>
          <p:nvPr/>
        </p:nvGrpSpPr>
        <p:grpSpPr>
          <a:xfrm>
            <a:off x="762000" y="4114800"/>
            <a:ext cx="6477000" cy="1828800"/>
            <a:chOff x="762000" y="3657600"/>
            <a:chExt cx="6477000" cy="1828800"/>
          </a:xfrm>
        </p:grpSpPr>
        <p:grpSp>
          <p:nvGrpSpPr>
            <p:cNvPr id="46" name="Group 45"/>
            <p:cNvGrpSpPr/>
            <p:nvPr/>
          </p:nvGrpSpPr>
          <p:grpSpPr>
            <a:xfrm>
              <a:off x="762000" y="4038600"/>
              <a:ext cx="6019800" cy="1295400"/>
              <a:chOff x="685800" y="1752600"/>
              <a:chExt cx="6019800" cy="1295400"/>
            </a:xfrm>
          </p:grpSpPr>
          <p:sp>
            <p:nvSpPr>
              <p:cNvPr id="47" name="AutoShape 3"/>
              <p:cNvSpPr>
                <a:spLocks noChangeArrowheads="1"/>
              </p:cNvSpPr>
              <p:nvPr/>
            </p:nvSpPr>
            <p:spPr bwMode="auto">
              <a:xfrm>
                <a:off x="6858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8" name="AutoShape 4"/>
              <p:cNvCxnSpPr>
                <a:cxnSpLocks noChangeShapeType="1"/>
                <a:stCxn id="53" idx="2"/>
              </p:cNvCxnSpPr>
              <p:nvPr/>
            </p:nvCxnSpPr>
            <p:spPr bwMode="auto">
              <a:xfrm rot="5400000">
                <a:off x="2171700" y="1714500"/>
                <a:ext cx="533400" cy="1219200"/>
              </a:xfrm>
              <a:prstGeom prst="curvedConnector2">
                <a:avLst/>
              </a:prstGeom>
              <a:noFill/>
              <a:ln w="19050">
                <a:solidFill>
                  <a:srgbClr val="C00000"/>
                </a:solidFill>
                <a:round/>
                <a:headEnd/>
                <a:tailEnd type="triangle" w="med" len="med"/>
              </a:ln>
            </p:spPr>
          </p:cxnSp>
          <p:cxnSp>
            <p:nvCxnSpPr>
              <p:cNvPr id="49" name="AutoShape 5"/>
              <p:cNvCxnSpPr>
                <a:cxnSpLocks noChangeShapeType="1"/>
                <a:stCxn id="54" idx="2"/>
              </p:cNvCxnSpPr>
              <p:nvPr/>
            </p:nvCxnSpPr>
            <p:spPr bwMode="auto">
              <a:xfrm rot="5400000">
                <a:off x="2822178" y="1064022"/>
                <a:ext cx="685800" cy="2672556"/>
              </a:xfrm>
              <a:prstGeom prst="curvedConnector2">
                <a:avLst/>
              </a:prstGeom>
              <a:noFill/>
              <a:ln w="19050">
                <a:solidFill>
                  <a:srgbClr val="C00000"/>
                </a:solidFill>
                <a:round/>
                <a:headEnd/>
                <a:tailEnd type="triangle" w="med" len="med"/>
              </a:ln>
            </p:spPr>
          </p:cxnSp>
          <p:sp>
            <p:nvSpPr>
              <p:cNvPr id="50" name="AutoShape 8"/>
              <p:cNvSpPr>
                <a:spLocks noChangeArrowheads="1"/>
              </p:cNvSpPr>
              <p:nvPr/>
            </p:nvSpPr>
            <p:spPr bwMode="auto">
              <a:xfrm>
                <a:off x="2819400" y="23622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1" name="AutoShape 9"/>
              <p:cNvSpPr>
                <a:spLocks noChangeArrowheads="1"/>
              </p:cNvSpPr>
              <p:nvPr/>
            </p:nvSpPr>
            <p:spPr bwMode="auto">
              <a:xfrm>
                <a:off x="762000" y="25146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2" name="AutoShape 11"/>
              <p:cNvCxnSpPr>
                <a:cxnSpLocks noChangeShapeType="1"/>
                <a:stCxn id="55" idx="3"/>
              </p:cNvCxnSpPr>
              <p:nvPr/>
            </p:nvCxnSpPr>
            <p:spPr bwMode="auto">
              <a:xfrm flipH="1">
                <a:off x="1828800" y="1905000"/>
                <a:ext cx="4876800" cy="1143000"/>
              </a:xfrm>
              <a:prstGeom prst="curvedConnector3">
                <a:avLst>
                  <a:gd name="adj1" fmla="val -4688"/>
                </a:avLst>
              </a:prstGeom>
              <a:noFill/>
              <a:ln w="19050">
                <a:solidFill>
                  <a:srgbClr val="00B050"/>
                </a:solidFill>
                <a:round/>
                <a:headEnd/>
                <a:tailEnd type="triangle" w="med" len="med"/>
              </a:ln>
            </p:spPr>
          </p:cxnSp>
          <p:sp>
            <p:nvSpPr>
              <p:cNvPr id="53" name="AutoShape 12"/>
              <p:cNvSpPr>
                <a:spLocks noChangeArrowheads="1"/>
              </p:cNvSpPr>
              <p:nvPr/>
            </p:nvSpPr>
            <p:spPr bwMode="auto">
              <a:xfrm>
                <a:off x="2514600" y="1752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4" name="AutoShape 13"/>
              <p:cNvSpPr>
                <a:spLocks noChangeArrowheads="1"/>
              </p:cNvSpPr>
              <p:nvPr/>
            </p:nvSpPr>
            <p:spPr bwMode="auto">
              <a:xfrm>
                <a:off x="3886200" y="1752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5" name="AutoShape 14"/>
              <p:cNvSpPr>
                <a:spLocks noChangeArrowheads="1"/>
              </p:cNvSpPr>
              <p:nvPr/>
            </p:nvSpPr>
            <p:spPr bwMode="auto">
              <a:xfrm>
                <a:off x="5486400" y="1752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6" name="AutoShape 15"/>
              <p:cNvCxnSpPr>
                <a:cxnSpLocks noChangeShapeType="1"/>
                <a:stCxn id="53" idx="3"/>
                <a:endCxn id="54" idx="1"/>
              </p:cNvCxnSpPr>
              <p:nvPr/>
            </p:nvCxnSpPr>
            <p:spPr bwMode="auto">
              <a:xfrm>
                <a:off x="3581400" y="1905000"/>
                <a:ext cx="304800" cy="0"/>
              </a:xfrm>
              <a:prstGeom prst="straightConnector1">
                <a:avLst/>
              </a:prstGeom>
              <a:noFill/>
              <a:ln w="19050">
                <a:solidFill>
                  <a:srgbClr val="00B050"/>
                </a:solidFill>
                <a:round/>
                <a:headEnd/>
                <a:tailEnd type="triangle" w="med" len="med"/>
              </a:ln>
            </p:spPr>
          </p:cxnSp>
          <p:cxnSp>
            <p:nvCxnSpPr>
              <p:cNvPr id="57" name="AutoShape 16"/>
              <p:cNvCxnSpPr>
                <a:cxnSpLocks noChangeShapeType="1"/>
                <a:stCxn id="54" idx="3"/>
                <a:endCxn id="55" idx="1"/>
              </p:cNvCxnSpPr>
              <p:nvPr/>
            </p:nvCxnSpPr>
            <p:spPr bwMode="auto">
              <a:xfrm>
                <a:off x="5116512" y="1905000"/>
                <a:ext cx="369888" cy="0"/>
              </a:xfrm>
              <a:prstGeom prst="straightConnector1">
                <a:avLst/>
              </a:prstGeom>
              <a:noFill/>
              <a:ln w="19050">
                <a:solidFill>
                  <a:srgbClr val="00B050"/>
                </a:solidFill>
                <a:round/>
                <a:headEnd/>
                <a:tailEnd type="triangle" w="med" len="med"/>
              </a:ln>
            </p:spPr>
          </p:cxnSp>
          <p:cxnSp>
            <p:nvCxnSpPr>
              <p:cNvPr id="58" name="AutoShape 15"/>
              <p:cNvCxnSpPr>
                <a:cxnSpLocks noChangeShapeType="1"/>
                <a:endCxn id="53" idx="1"/>
              </p:cNvCxnSpPr>
              <p:nvPr/>
            </p:nvCxnSpPr>
            <p:spPr bwMode="auto">
              <a:xfrm>
                <a:off x="1828800" y="1905000"/>
                <a:ext cx="685800" cy="0"/>
              </a:xfrm>
              <a:prstGeom prst="straightConnector1">
                <a:avLst/>
              </a:prstGeom>
              <a:noFill/>
              <a:ln w="19050">
                <a:solidFill>
                  <a:srgbClr val="00B050"/>
                </a:solidFill>
                <a:round/>
                <a:headEnd/>
                <a:tailEnd type="triangle" w="med" len="med"/>
              </a:ln>
            </p:spPr>
          </p:cxnSp>
          <p:cxnSp>
            <p:nvCxnSpPr>
              <p:cNvPr id="59" name="AutoShape 7"/>
              <p:cNvCxnSpPr>
                <a:cxnSpLocks noChangeShapeType="1"/>
                <a:stCxn id="55" idx="2"/>
              </p:cNvCxnSpPr>
              <p:nvPr/>
            </p:nvCxnSpPr>
            <p:spPr bwMode="auto">
              <a:xfrm rot="5400000">
                <a:off x="3543300" y="342900"/>
                <a:ext cx="838200" cy="4267200"/>
              </a:xfrm>
              <a:prstGeom prst="curvedConnector2">
                <a:avLst/>
              </a:prstGeom>
              <a:noFill/>
              <a:ln w="19050">
                <a:solidFill>
                  <a:srgbClr val="C00000"/>
                </a:solidFill>
                <a:round/>
                <a:headEnd/>
                <a:tailEnd type="triangle" w="med" len="med"/>
              </a:ln>
            </p:spPr>
          </p:cxnSp>
        </p:grpSp>
        <p:sp>
          <p:nvSpPr>
            <p:cNvPr id="99" name="AutoShape 12"/>
            <p:cNvSpPr>
              <a:spLocks noChangeArrowheads="1"/>
            </p:cNvSpPr>
            <p:nvPr/>
          </p:nvSpPr>
          <p:spPr bwMode="auto">
            <a:xfrm>
              <a:off x="2514600" y="3657600"/>
              <a:ext cx="4724400" cy="1828800"/>
            </a:xfrm>
            <a:prstGeom prst="roundRect">
              <a:avLst>
                <a:gd name="adj" fmla="val 16667"/>
              </a:avLst>
            </a:prstGeom>
            <a:solidFill>
              <a:srgbClr val="FFFFFF">
                <a:alpha val="33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06" name="TextBox 105"/>
          <p:cNvSpPr txBox="1"/>
          <p:nvPr/>
        </p:nvSpPr>
        <p:spPr>
          <a:xfrm rot="21540000">
            <a:off x="7393994" y="2510967"/>
            <a:ext cx="1215697" cy="523220"/>
          </a:xfrm>
          <a:prstGeom prst="rect">
            <a:avLst/>
          </a:prstGeom>
          <a:noFill/>
        </p:spPr>
        <p:txBody>
          <a:bodyPr wrap="square" rtlCol="0">
            <a:spAutoFit/>
          </a:bodyPr>
          <a:lstStyle/>
          <a:p>
            <a:pPr algn="ctr"/>
            <a:r>
              <a:rPr lang="en-GB" sz="1400" dirty="0">
                <a:solidFill>
                  <a:srgbClr val="C00000"/>
                </a:solidFill>
                <a:latin typeface="Conformity" pitchFamily="2" charset="0"/>
              </a:rPr>
              <a:t>Happy path </a:t>
            </a:r>
            <a:r>
              <a:rPr lang="en-GB" sz="1400">
                <a:solidFill>
                  <a:srgbClr val="C00000"/>
                </a:solidFill>
                <a:latin typeface="Conformity" pitchFamily="2" charset="0"/>
              </a:rPr>
              <a:t>– </a:t>
            </a:r>
            <a:br>
              <a:rPr lang="en-GB" sz="1400">
                <a:solidFill>
                  <a:srgbClr val="C00000"/>
                </a:solidFill>
                <a:latin typeface="Conformity" pitchFamily="2" charset="0"/>
              </a:rPr>
            </a:br>
            <a:r>
              <a:rPr lang="en-GB" sz="1400">
                <a:solidFill>
                  <a:srgbClr val="C00000"/>
                </a:solidFill>
                <a:latin typeface="Conformity" pitchFamily="2" charset="0"/>
              </a:rPr>
              <a:t>without </a:t>
            </a:r>
            <a:r>
              <a:rPr lang="en-GB" sz="1400" dirty="0">
                <a:solidFill>
                  <a:srgbClr val="C00000"/>
                </a:solidFill>
                <a:latin typeface="Conformity" pitchFamily="2" charset="0"/>
              </a:rPr>
              <a:t>errors</a:t>
            </a:r>
          </a:p>
        </p:txBody>
      </p:sp>
      <p:sp>
        <p:nvSpPr>
          <p:cNvPr id="107" name="TextBox 106"/>
          <p:cNvSpPr txBox="1"/>
          <p:nvPr/>
        </p:nvSpPr>
        <p:spPr>
          <a:xfrm rot="21540000">
            <a:off x="7388999" y="4742261"/>
            <a:ext cx="1449649" cy="523220"/>
          </a:xfrm>
          <a:prstGeom prst="rect">
            <a:avLst/>
          </a:prstGeom>
          <a:noFill/>
        </p:spPr>
        <p:txBody>
          <a:bodyPr wrap="square" rtlCol="0">
            <a:spAutoFit/>
          </a:bodyPr>
          <a:lstStyle/>
          <a:p>
            <a:pPr algn="ctr"/>
            <a:r>
              <a:rPr lang="en-GB" sz="1400" dirty="0">
                <a:solidFill>
                  <a:srgbClr val="C00000"/>
                </a:solidFill>
                <a:latin typeface="Conformity" pitchFamily="2" charset="0"/>
              </a:rPr>
              <a:t>Unhappy path – </a:t>
            </a:r>
            <a:br>
              <a:rPr lang="en-GB" sz="1400" dirty="0">
                <a:solidFill>
                  <a:srgbClr val="C00000"/>
                </a:solidFill>
                <a:latin typeface="Conformity" pitchFamily="2" charset="0"/>
              </a:rPr>
            </a:br>
            <a:r>
              <a:rPr lang="en-GB" sz="1400" dirty="0">
                <a:solidFill>
                  <a:srgbClr val="C00000"/>
                </a:solidFill>
                <a:latin typeface="Conformity" pitchFamily="2" charset="0"/>
              </a:rPr>
              <a:t>with errors</a:t>
            </a:r>
          </a:p>
        </p:txBody>
      </p:sp>
      <p:sp>
        <p:nvSpPr>
          <p:cNvPr id="60" name="TextBox 59"/>
          <p:cNvSpPr txBox="1"/>
          <p:nvPr/>
        </p:nvSpPr>
        <p:spPr>
          <a:xfrm flipH="1">
            <a:off x="1905000" y="6248400"/>
            <a:ext cx="3811357" cy="338554"/>
          </a:xfrm>
          <a:prstGeom prst="rect">
            <a:avLst/>
          </a:prstGeom>
          <a:noFill/>
        </p:spPr>
        <p:txBody>
          <a:bodyPr wrap="square" rtlCol="0">
            <a:spAutoFit/>
          </a:bodyPr>
          <a:lstStyle/>
          <a:p>
            <a:r>
              <a:rPr lang="en-GB" sz="1600" dirty="0">
                <a:solidFill>
                  <a:srgbClr val="C00000"/>
                </a:solidFill>
                <a:latin typeface="Conformity" pitchFamily="2" charset="0"/>
              </a:rPr>
              <a:t>Imperative code can return early</a:t>
            </a:r>
          </a:p>
        </p:txBody>
      </p:sp>
      <p:cxnSp>
        <p:nvCxnSpPr>
          <p:cNvPr id="61" name="Straight Arrow Connector 60"/>
          <p:cNvCxnSpPr/>
          <p:nvPr/>
        </p:nvCxnSpPr>
        <p:spPr>
          <a:xfrm flipV="1">
            <a:off x="3048000" y="5410200"/>
            <a:ext cx="609600" cy="838200"/>
          </a:xfrm>
          <a:prstGeom prst="straightConnector1">
            <a:avLst/>
          </a:prstGeom>
          <a:noFill/>
          <a:ln w="19050">
            <a:solidFill>
              <a:srgbClr val="C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6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 – converting to strings</a:t>
            </a:r>
          </a:p>
        </p:txBody>
      </p:sp>
      <p:sp>
        <p:nvSpPr>
          <p:cNvPr id="7" name="TextBox 6"/>
          <p:cNvSpPr txBox="1"/>
          <p:nvPr/>
        </p:nvSpPr>
        <p:spPr>
          <a:xfrm>
            <a:off x="381000" y="914400"/>
            <a:ext cx="8458200" cy="5078313"/>
          </a:xfrm>
          <a:prstGeom prst="rect">
            <a:avLst/>
          </a:prstGeom>
          <a:noFill/>
        </p:spPr>
        <p:txBody>
          <a:bodyPr wrap="square" rtlCol="0">
            <a:spAutoFit/>
          </a:bodyPr>
          <a:lstStyle/>
          <a:p>
            <a:r>
              <a:rPr lang="en-GB" sz="1200" dirty="0">
                <a:latin typeface="Consolas" pitchFamily="49" charset="0"/>
                <a:cs typeface="Consolas" pitchFamily="49" charset="0"/>
              </a:rPr>
              <a:t>let </a:t>
            </a:r>
            <a:r>
              <a:rPr lang="en-GB" sz="1200" b="1" dirty="0" err="1">
                <a:latin typeface="Consolas" pitchFamily="49" charset="0"/>
                <a:cs typeface="Consolas" pitchFamily="49" charset="0"/>
              </a:rPr>
              <a:t>returnMessage</a:t>
            </a:r>
            <a:r>
              <a:rPr lang="en-GB" sz="1200" dirty="0">
                <a:latin typeface="Consolas" pitchFamily="49" charset="0"/>
                <a:cs typeface="Consolas" pitchFamily="49" charset="0"/>
              </a:rPr>
              <a:t> result = </a:t>
            </a:r>
          </a:p>
          <a:p>
            <a:r>
              <a:rPr lang="en-GB" sz="1200" dirty="0">
                <a:latin typeface="Consolas" pitchFamily="49" charset="0"/>
                <a:cs typeface="Consolas" pitchFamily="49" charset="0"/>
              </a:rPr>
              <a:t>  match result with</a:t>
            </a:r>
          </a:p>
          <a:p>
            <a:r>
              <a:rPr lang="en-GB" sz="1200" dirty="0">
                <a:latin typeface="Consolas" pitchFamily="49" charset="0"/>
                <a:cs typeface="Consolas" pitchFamily="49" charset="0"/>
              </a:rPr>
              <a:t>  | </a:t>
            </a:r>
            <a:r>
              <a:rPr lang="en-GB" sz="1200" dirty="0">
                <a:solidFill>
                  <a:srgbClr val="00B050"/>
                </a:solidFill>
                <a:latin typeface="Consolas" pitchFamily="49" charset="0"/>
                <a:cs typeface="Consolas" pitchFamily="49" charset="0"/>
              </a:rPr>
              <a:t>Success</a:t>
            </a:r>
            <a:r>
              <a:rPr lang="en-GB" sz="1200" dirty="0">
                <a:latin typeface="Consolas" pitchFamily="49" charset="0"/>
                <a:cs typeface="Consolas" pitchFamily="49" charset="0"/>
              </a:rPr>
              <a:t> _ -&gt; "Success"</a:t>
            </a:r>
          </a:p>
          <a:p>
            <a:r>
              <a:rPr lang="en-GB" sz="1200" dirty="0">
                <a:latin typeface="Consolas" pitchFamily="49" charset="0"/>
                <a:cs typeface="Consolas" pitchFamily="49" charset="0"/>
              </a:rPr>
              <a:t>  | </a:t>
            </a:r>
            <a:r>
              <a:rPr lang="en-GB" sz="1200" dirty="0">
                <a:solidFill>
                  <a:srgbClr val="C00000"/>
                </a:solidFill>
                <a:latin typeface="Consolas" pitchFamily="49" charset="0"/>
                <a:cs typeface="Consolas" pitchFamily="49" charset="0"/>
              </a:rPr>
              <a:t>Failure</a:t>
            </a:r>
            <a:r>
              <a:rPr lang="en-GB" sz="1200" dirty="0">
                <a:latin typeface="Consolas" pitchFamily="49" charset="0"/>
                <a:cs typeface="Consolas" pitchFamily="49" charset="0"/>
              </a:rPr>
              <a:t> err -&gt; </a:t>
            </a:r>
          </a:p>
          <a:p>
            <a:r>
              <a:rPr lang="en-GB" sz="1200" dirty="0">
                <a:latin typeface="Consolas" pitchFamily="49" charset="0"/>
                <a:cs typeface="Consolas" pitchFamily="49" charset="0"/>
              </a:rPr>
              <a:t>      match err with</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NameMustNotBeBlank</a:t>
            </a:r>
            <a:r>
              <a:rPr lang="en-GB" sz="1200" dirty="0">
                <a:latin typeface="Consolas" pitchFamily="49" charset="0"/>
                <a:cs typeface="Consolas" pitchFamily="49" charset="0"/>
              </a:rPr>
              <a:t> -&gt; "Name must not be blank" </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EmailMustNotBeBlank</a:t>
            </a:r>
            <a:r>
              <a:rPr lang="en-GB" sz="1200" dirty="0">
                <a:latin typeface="Consolas" pitchFamily="49" charset="0"/>
                <a:cs typeface="Consolas" pitchFamily="49" charset="0"/>
              </a:rPr>
              <a:t> -&gt; "Email must not be blank" </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EmailNotValid</a:t>
            </a:r>
            <a:r>
              <a:rPr lang="en-GB" sz="1200" dirty="0">
                <a:latin typeface="Consolas" pitchFamily="49" charset="0"/>
                <a:cs typeface="Consolas" pitchFamily="49" charset="0"/>
              </a:rPr>
              <a:t> (</a:t>
            </a:r>
            <a:r>
              <a:rPr lang="en-GB" sz="1200" dirty="0" err="1">
                <a:latin typeface="Consolas" pitchFamily="49" charset="0"/>
                <a:cs typeface="Consolas" pitchFamily="49" charset="0"/>
              </a:rPr>
              <a:t>EmailAddress</a:t>
            </a:r>
            <a:r>
              <a:rPr lang="en-GB" sz="1200" dirty="0">
                <a:latin typeface="Consolas" pitchFamily="49" charset="0"/>
                <a:cs typeface="Consolas" pitchFamily="49" charset="0"/>
              </a:rPr>
              <a:t> email) -&gt; </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"Email %s is not valid" email</a:t>
            </a:r>
          </a:p>
          <a:p>
            <a:endParaRPr lang="en-GB" sz="1200" dirty="0">
              <a:latin typeface="Consolas" pitchFamily="49" charset="0"/>
              <a:cs typeface="Consolas" pitchFamily="49" charset="0"/>
            </a:endParaRPr>
          </a:p>
          <a:p>
            <a:r>
              <a:rPr lang="en-GB" sz="1200" dirty="0">
                <a:latin typeface="Consolas" pitchFamily="49" charset="0"/>
                <a:cs typeface="Consolas" pitchFamily="49" charset="0"/>
              </a:rPr>
              <a:t>      // database errors</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UserIdNotValid</a:t>
            </a:r>
            <a:r>
              <a:rPr lang="en-GB" sz="1200" dirty="0">
                <a:latin typeface="Consolas" pitchFamily="49" charset="0"/>
                <a:cs typeface="Consolas" pitchFamily="49" charset="0"/>
              </a:rPr>
              <a:t> (</a:t>
            </a:r>
            <a:r>
              <a:rPr lang="en-GB" sz="1200" dirty="0" err="1">
                <a:latin typeface="Consolas" pitchFamily="49" charset="0"/>
                <a:cs typeface="Consolas" pitchFamily="49" charset="0"/>
              </a:rPr>
              <a:t>UserId</a:t>
            </a:r>
            <a:r>
              <a:rPr lang="en-GB" sz="1200" dirty="0">
                <a:latin typeface="Consolas" pitchFamily="49" charset="0"/>
                <a:cs typeface="Consolas" pitchFamily="49" charset="0"/>
              </a:rPr>
              <a:t> id)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"User id %</a:t>
            </a:r>
            <a:r>
              <a:rPr lang="en-GB" sz="1200" dirty="0" err="1">
                <a:latin typeface="Consolas" pitchFamily="49" charset="0"/>
                <a:cs typeface="Consolas" pitchFamily="49" charset="0"/>
              </a:rPr>
              <a:t>i</a:t>
            </a:r>
            <a:r>
              <a:rPr lang="en-GB" sz="1200" dirty="0">
                <a:latin typeface="Consolas" pitchFamily="49" charset="0"/>
                <a:cs typeface="Consolas" pitchFamily="49" charset="0"/>
              </a:rPr>
              <a:t> is not a valid user id" id</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DbUserNotFoundError</a:t>
            </a:r>
            <a:r>
              <a:rPr lang="en-GB" sz="1200" dirty="0">
                <a:latin typeface="Consolas" pitchFamily="49" charset="0"/>
                <a:cs typeface="Consolas" pitchFamily="49" charset="0"/>
              </a:rPr>
              <a:t> (</a:t>
            </a:r>
            <a:r>
              <a:rPr lang="en-GB" sz="1200" dirty="0" err="1">
                <a:latin typeface="Consolas" pitchFamily="49" charset="0"/>
                <a:cs typeface="Consolas" pitchFamily="49" charset="0"/>
              </a:rPr>
              <a:t>UserId</a:t>
            </a:r>
            <a:r>
              <a:rPr lang="en-GB" sz="1200" dirty="0">
                <a:latin typeface="Consolas" pitchFamily="49" charset="0"/>
                <a:cs typeface="Consolas" pitchFamily="49" charset="0"/>
              </a:rPr>
              <a:t> id)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"User id %</a:t>
            </a:r>
            <a:r>
              <a:rPr lang="en-GB" sz="1200" dirty="0" err="1">
                <a:latin typeface="Consolas" pitchFamily="49" charset="0"/>
                <a:cs typeface="Consolas" pitchFamily="49" charset="0"/>
              </a:rPr>
              <a:t>i</a:t>
            </a:r>
            <a:r>
              <a:rPr lang="en-GB" sz="1200" dirty="0">
                <a:latin typeface="Consolas" pitchFamily="49" charset="0"/>
                <a:cs typeface="Consolas" pitchFamily="49" charset="0"/>
              </a:rPr>
              <a:t> was not found in the database" id</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DbTimeout</a:t>
            </a:r>
            <a:r>
              <a:rPr lang="en-GB" sz="1200" dirty="0">
                <a:latin typeface="Consolas" pitchFamily="49" charset="0"/>
                <a:cs typeface="Consolas" pitchFamily="49" charset="0"/>
              </a:rPr>
              <a:t> (_,</a:t>
            </a:r>
            <a:r>
              <a:rPr lang="en-GB" sz="1200" dirty="0" err="1">
                <a:latin typeface="Consolas" pitchFamily="49" charset="0"/>
                <a:cs typeface="Consolas" pitchFamily="49" charset="0"/>
              </a:rPr>
              <a:t>TimeoutMs</a:t>
            </a:r>
            <a:r>
              <a:rPr lang="en-GB" sz="1200" dirty="0">
                <a:latin typeface="Consolas" pitchFamily="49" charset="0"/>
                <a:cs typeface="Consolas" pitchFamily="49" charset="0"/>
              </a:rPr>
              <a:t> ms)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"Could not connect to database within %</a:t>
            </a:r>
            <a:r>
              <a:rPr lang="en-GB" sz="1200" dirty="0" err="1">
                <a:latin typeface="Consolas" pitchFamily="49" charset="0"/>
                <a:cs typeface="Consolas" pitchFamily="49" charset="0"/>
              </a:rPr>
              <a:t>i</a:t>
            </a:r>
            <a:r>
              <a:rPr lang="en-GB" sz="1200" dirty="0">
                <a:latin typeface="Consolas" pitchFamily="49" charset="0"/>
                <a:cs typeface="Consolas" pitchFamily="49" charset="0"/>
              </a:rPr>
              <a:t> ms" ms</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DbConcurrencyError</a:t>
            </a:r>
            <a:r>
              <a:rPr lang="en-GB" sz="1200" dirty="0">
                <a:latin typeface="Consolas" pitchFamily="49" charset="0"/>
                <a:cs typeface="Consolas" pitchFamily="49" charset="0"/>
              </a:rPr>
              <a:t> -&gt; </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"Another user has modified the record. Please resubmit" </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DbAuthorizationError</a:t>
            </a:r>
            <a:r>
              <a:rPr lang="en-GB" sz="1200" dirty="0">
                <a:latin typeface="Consolas" pitchFamily="49" charset="0"/>
                <a:cs typeface="Consolas" pitchFamily="49" charset="0"/>
              </a:rPr>
              <a:t> _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"You do not have permission to access the database" </a:t>
            </a:r>
          </a:p>
          <a:p>
            <a:endParaRPr lang="en-GB" sz="1200" dirty="0">
              <a:latin typeface="Consolas" pitchFamily="49" charset="0"/>
              <a:cs typeface="Consolas" pitchFamily="49" charset="0"/>
            </a:endParaRPr>
          </a:p>
          <a:p>
            <a:r>
              <a:rPr lang="en-GB" sz="1200" dirty="0">
                <a:latin typeface="Consolas" pitchFamily="49" charset="0"/>
                <a:cs typeface="Consolas" pitchFamily="49" charset="0"/>
              </a:rPr>
              <a:t>      // SMTP errors</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SmtpTimeout</a:t>
            </a:r>
            <a:r>
              <a:rPr lang="en-GB" sz="1200" dirty="0">
                <a:latin typeface="Consolas" pitchFamily="49" charset="0"/>
                <a:cs typeface="Consolas" pitchFamily="49" charset="0"/>
              </a:rPr>
              <a:t> (_,</a:t>
            </a:r>
            <a:r>
              <a:rPr lang="en-GB" sz="1200" dirty="0" err="1">
                <a:latin typeface="Consolas" pitchFamily="49" charset="0"/>
                <a:cs typeface="Consolas" pitchFamily="49" charset="0"/>
              </a:rPr>
              <a:t>TimeoutMs</a:t>
            </a:r>
            <a:r>
              <a:rPr lang="en-GB" sz="1200" dirty="0">
                <a:latin typeface="Consolas" pitchFamily="49" charset="0"/>
                <a:cs typeface="Consolas" pitchFamily="49" charset="0"/>
              </a:rPr>
              <a:t> ms)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"Could not connect to SMTP server within %</a:t>
            </a:r>
            <a:r>
              <a:rPr lang="en-GB" sz="1200" dirty="0" err="1">
                <a:latin typeface="Consolas" pitchFamily="49" charset="0"/>
                <a:cs typeface="Consolas" pitchFamily="49" charset="0"/>
              </a:rPr>
              <a:t>i</a:t>
            </a:r>
            <a:r>
              <a:rPr lang="en-GB" sz="1200" dirty="0">
                <a:latin typeface="Consolas" pitchFamily="49" charset="0"/>
                <a:cs typeface="Consolas" pitchFamily="49" charset="0"/>
              </a:rPr>
              <a:t> ms" ms</a:t>
            </a:r>
          </a:p>
          <a:p>
            <a:r>
              <a:rPr lang="en-GB" sz="1200" dirty="0">
                <a:latin typeface="Consolas" pitchFamily="49" charset="0"/>
                <a:cs typeface="Consolas" pitchFamily="49" charset="0"/>
              </a:rPr>
              <a:t>      | </a:t>
            </a:r>
            <a:r>
              <a:rPr lang="en-GB" sz="1200" b="1" dirty="0" err="1">
                <a:latin typeface="Consolas" pitchFamily="49" charset="0"/>
                <a:cs typeface="Consolas" pitchFamily="49" charset="0"/>
              </a:rPr>
              <a:t>SmtpBadRecipient</a:t>
            </a:r>
            <a:r>
              <a:rPr lang="en-GB" sz="1200" dirty="0">
                <a:latin typeface="Consolas" pitchFamily="49" charset="0"/>
                <a:cs typeface="Consolas" pitchFamily="49" charset="0"/>
              </a:rPr>
              <a:t> (</a:t>
            </a:r>
            <a:r>
              <a:rPr lang="en-GB" sz="1200" dirty="0" err="1">
                <a:latin typeface="Consolas" pitchFamily="49" charset="0"/>
                <a:cs typeface="Consolas" pitchFamily="49" charset="0"/>
              </a:rPr>
              <a:t>EmailAddress</a:t>
            </a:r>
            <a:r>
              <a:rPr lang="en-GB" sz="1200" dirty="0">
                <a:latin typeface="Consolas" pitchFamily="49" charset="0"/>
                <a:cs typeface="Consolas" pitchFamily="49" charset="0"/>
              </a:rPr>
              <a:t> email) -&gt;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sprintf</a:t>
            </a:r>
            <a:r>
              <a:rPr lang="en-GB" sz="1200" dirty="0">
                <a:latin typeface="Consolas" pitchFamily="49" charset="0"/>
                <a:cs typeface="Consolas" pitchFamily="49" charset="0"/>
              </a:rPr>
              <a:t> "The email %s is not a valid recipient" email</a:t>
            </a:r>
          </a:p>
        </p:txBody>
      </p:sp>
      <p:grpSp>
        <p:nvGrpSpPr>
          <p:cNvPr id="2" name="Group 33"/>
          <p:cNvGrpSpPr/>
          <p:nvPr/>
        </p:nvGrpSpPr>
        <p:grpSpPr>
          <a:xfrm>
            <a:off x="4953000" y="1905000"/>
            <a:ext cx="4191000" cy="923330"/>
            <a:chOff x="5251762" y="1545388"/>
            <a:chExt cx="4191000" cy="923330"/>
          </a:xfrm>
        </p:grpSpPr>
        <p:sp>
          <p:nvSpPr>
            <p:cNvPr id="6" name="TextBox 5"/>
            <p:cNvSpPr txBox="1"/>
            <p:nvPr/>
          </p:nvSpPr>
          <p:spPr>
            <a:xfrm>
              <a:off x="6318562" y="1545388"/>
              <a:ext cx="3124200" cy="923330"/>
            </a:xfrm>
            <a:prstGeom prst="rect">
              <a:avLst/>
            </a:prstGeom>
            <a:noFill/>
          </p:spPr>
          <p:txBody>
            <a:bodyPr wrap="square" rtlCol="0">
              <a:spAutoFit/>
            </a:bodyPr>
            <a:lstStyle/>
            <a:p>
              <a:pPr algn="ctr"/>
              <a:r>
                <a:rPr lang="en-GB" dirty="0">
                  <a:solidFill>
                    <a:srgbClr val="C00000"/>
                  </a:solidFill>
                  <a:latin typeface="Conformity" pitchFamily="2" charset="0"/>
                </a:rPr>
                <a:t>Each case must be converted to a string – but this is only needed once, and only at the last step.</a:t>
              </a:r>
            </a:p>
          </p:txBody>
        </p:sp>
        <p:sp>
          <p:nvSpPr>
            <p:cNvPr id="8" name="Freeform 7"/>
            <p:cNvSpPr/>
            <p:nvPr/>
          </p:nvSpPr>
          <p:spPr>
            <a:xfrm rot="10800000" flipH="1" flipV="1">
              <a:off x="5251762" y="1850188"/>
              <a:ext cx="1295400" cy="53622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Lst>
              <a:ahLst/>
              <a:cxnLst>
                <a:cxn ang="0">
                  <a:pos x="connsiteX0" y="connsiteY0"/>
                </a:cxn>
                <a:cxn ang="0">
                  <a:pos x="connsiteX1" y="connsiteY1"/>
                </a:cxn>
              </a:cxnLst>
              <a:rect l="l" t="t" r="r" b="b"/>
              <a:pathLst>
                <a:path w="3783033" h="689428">
                  <a:moveTo>
                    <a:pt x="0" y="137885"/>
                  </a:moveTo>
                  <a:cubicBezTo>
                    <a:pt x="1701199" y="0"/>
                    <a:pt x="2656914" y="689428"/>
                    <a:pt x="3783034" y="33382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9" name="TextBox 8"/>
          <p:cNvSpPr txBox="1"/>
          <p:nvPr/>
        </p:nvSpPr>
        <p:spPr>
          <a:xfrm>
            <a:off x="6553200" y="5029200"/>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All strings are in one place, so translations are easier.</a:t>
            </a:r>
          </a:p>
        </p:txBody>
      </p:sp>
      <p:sp>
        <p:nvSpPr>
          <p:cNvPr id="10" name="TextBox 9"/>
          <p:cNvSpPr txBox="1"/>
          <p:nvPr/>
        </p:nvSpPr>
        <p:spPr>
          <a:xfrm rot="21540000">
            <a:off x="6324600" y="3276600"/>
            <a:ext cx="2819400" cy="923330"/>
          </a:xfrm>
          <a:prstGeom prst="rect">
            <a:avLst/>
          </a:prstGeom>
          <a:noFill/>
        </p:spPr>
        <p:txBody>
          <a:bodyPr wrap="square" rtlCol="0">
            <a:spAutoFit/>
          </a:bodyPr>
          <a:lstStyle/>
          <a:p>
            <a:pPr algn="ctr"/>
            <a:r>
              <a:rPr lang="en-GB" dirty="0">
                <a:solidFill>
                  <a:srgbClr val="C00000"/>
                </a:solidFill>
                <a:latin typeface="Conformity" pitchFamily="2" charset="0"/>
              </a:rPr>
              <a:t>Different conversions can be used depending on the target. E.g. user messages vs. logging.</a:t>
            </a:r>
          </a:p>
        </p:txBody>
      </p:sp>
      <p:grpSp>
        <p:nvGrpSpPr>
          <p:cNvPr id="3" name="Group 10"/>
          <p:cNvGrpSpPr/>
          <p:nvPr/>
        </p:nvGrpSpPr>
        <p:grpSpPr>
          <a:xfrm>
            <a:off x="3200400" y="762000"/>
            <a:ext cx="1776543" cy="948589"/>
            <a:chOff x="6629400" y="5105400"/>
            <a:chExt cx="1776543" cy="948589"/>
          </a:xfrm>
        </p:grpSpPr>
        <p:pic>
          <p:nvPicPr>
            <p:cNvPr id="12" name="Picture 2"/>
            <p:cNvPicPr>
              <a:picLocks noChangeAspect="1" noChangeArrowheads="1"/>
            </p:cNvPicPr>
            <p:nvPr/>
          </p:nvPicPr>
          <p:blipFill>
            <a:blip r:embed="rId3" cstate="print"/>
            <a:srcRect l="9642" r="3575"/>
            <a:stretch>
              <a:fillRect/>
            </a:stretch>
          </p:blipFill>
          <p:spPr bwMode="auto">
            <a:xfrm>
              <a:off x="6629400" y="5217160"/>
              <a:ext cx="1776543" cy="821457"/>
            </a:xfrm>
            <a:prstGeom prst="rect">
              <a:avLst/>
            </a:prstGeom>
            <a:noFill/>
            <a:ln w="9525">
              <a:noFill/>
              <a:miter lim="800000"/>
              <a:headEnd/>
              <a:tailEnd/>
            </a:ln>
          </p:spPr>
        </p:pic>
        <p:sp>
          <p:nvSpPr>
            <p:cNvPr id="13" name="Rectangle 12"/>
            <p:cNvSpPr/>
            <p:nvPr/>
          </p:nvSpPr>
          <p:spPr>
            <a:xfrm>
              <a:off x="6858000" y="5105400"/>
              <a:ext cx="1371600"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a:solidFill>
                    <a:schemeClr val="tx1"/>
                  </a:solidFill>
                  <a:cs typeface="Consolas" pitchFamily="49" charset="0"/>
                </a:rPr>
                <a:t>returnMessage</a:t>
              </a:r>
              <a:endParaRPr lang="en-GB" sz="1600" dirty="0">
                <a:solidFill>
                  <a:schemeClr val="tx1"/>
                </a:solidFill>
              </a:endParaRPr>
            </a:p>
          </p:txBody>
        </p:sp>
      </p:grpSp>
      <p:sp>
        <p:nvSpPr>
          <p:cNvPr id="15" name="TextBox 14"/>
          <p:cNvSpPr txBox="1"/>
          <p:nvPr/>
        </p:nvSpPr>
        <p:spPr>
          <a:xfrm>
            <a:off x="6553200" y="5562600"/>
            <a:ext cx="2590800" cy="369332"/>
          </a:xfrm>
          <a:prstGeom prst="rect">
            <a:avLst/>
          </a:prstGeom>
          <a:noFill/>
        </p:spPr>
        <p:txBody>
          <a:bodyPr wrap="square" rtlCol="0">
            <a:spAutoFit/>
          </a:bodyPr>
          <a:lstStyle/>
          <a:p>
            <a:pPr algn="ctr"/>
            <a:r>
              <a:rPr lang="en-GB" dirty="0">
                <a:solidFill>
                  <a:srgbClr val="C00000"/>
                </a:solidFill>
                <a:latin typeface="Conformity" pitchFamily="2" charset="0"/>
              </a:rPr>
              <a:t>(or use resource file)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Parallel tracks</a:t>
            </a:r>
          </a:p>
        </p:txBody>
      </p:sp>
      <p:sp>
        <p:nvSpPr>
          <p:cNvPr id="4" name="Subtitle 3"/>
          <p:cNvSpPr>
            <a:spLocks noGrp="1"/>
          </p:cNvSpPr>
          <p:nvPr>
            <p:ph type="subTitle" idx="1"/>
          </p:nvPr>
        </p:nvSpPr>
        <p:spPr/>
        <p:txBody>
          <a:bodyPr/>
          <a:lstStyle/>
          <a:p>
            <a:endParaRPr lang="en-GB"/>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validation</a:t>
            </a:r>
          </a:p>
        </p:txBody>
      </p:sp>
      <p:grpSp>
        <p:nvGrpSpPr>
          <p:cNvPr id="3" name="Group 2"/>
          <p:cNvGrpSpPr/>
          <p:nvPr/>
        </p:nvGrpSpPr>
        <p:grpSpPr>
          <a:xfrm>
            <a:off x="381000" y="2362200"/>
            <a:ext cx="2666999" cy="1283732"/>
            <a:chOff x="685801" y="1996401"/>
            <a:chExt cx="2666999" cy="1283732"/>
          </a:xfrm>
        </p:grpSpPr>
        <p:pic>
          <p:nvPicPr>
            <p:cNvPr id="4"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5" name="TextBox 4"/>
            <p:cNvSpPr txBox="1"/>
            <p:nvPr/>
          </p:nvSpPr>
          <p:spPr>
            <a:xfrm>
              <a:off x="838201" y="1996401"/>
              <a:ext cx="2286000" cy="369332"/>
            </a:xfrm>
            <a:prstGeom prst="rect">
              <a:avLst/>
            </a:prstGeom>
            <a:noFill/>
          </p:spPr>
          <p:txBody>
            <a:bodyPr wrap="square" rtlCol="0">
              <a:spAutoFit/>
            </a:bodyPr>
            <a:lstStyle/>
            <a:p>
              <a:pPr algn="ctr"/>
              <a:r>
                <a:rPr lang="en-GB" dirty="0" err="1"/>
                <a:t>nameNotBlank</a:t>
              </a:r>
              <a:endParaRPr lang="en-GB" dirty="0"/>
            </a:p>
          </p:txBody>
        </p:sp>
      </p:grpSp>
      <p:grpSp>
        <p:nvGrpSpPr>
          <p:cNvPr id="6" name="Group 5"/>
          <p:cNvGrpSpPr/>
          <p:nvPr/>
        </p:nvGrpSpPr>
        <p:grpSpPr>
          <a:xfrm>
            <a:off x="3276599" y="2362200"/>
            <a:ext cx="2666999" cy="1283732"/>
            <a:chOff x="685801" y="1996401"/>
            <a:chExt cx="2666999" cy="1283732"/>
          </a:xfrm>
        </p:grpSpPr>
        <p:pic>
          <p:nvPicPr>
            <p:cNvPr id="7"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8" name="TextBox 7"/>
            <p:cNvSpPr txBox="1"/>
            <p:nvPr/>
          </p:nvSpPr>
          <p:spPr>
            <a:xfrm>
              <a:off x="838202" y="1996401"/>
              <a:ext cx="2286000" cy="369332"/>
            </a:xfrm>
            <a:prstGeom prst="rect">
              <a:avLst/>
            </a:prstGeom>
            <a:noFill/>
          </p:spPr>
          <p:txBody>
            <a:bodyPr wrap="square" rtlCol="0">
              <a:spAutoFit/>
            </a:bodyPr>
            <a:lstStyle/>
            <a:p>
              <a:pPr algn="ctr"/>
              <a:r>
                <a:rPr lang="en-GB" dirty="0"/>
                <a:t>name50</a:t>
              </a:r>
            </a:p>
          </p:txBody>
        </p:sp>
      </p:grpSp>
      <p:grpSp>
        <p:nvGrpSpPr>
          <p:cNvPr id="9" name="Group 8"/>
          <p:cNvGrpSpPr/>
          <p:nvPr/>
        </p:nvGrpSpPr>
        <p:grpSpPr>
          <a:xfrm>
            <a:off x="6172200" y="2362200"/>
            <a:ext cx="2666999" cy="1283732"/>
            <a:chOff x="685801" y="1996401"/>
            <a:chExt cx="2666999" cy="1283732"/>
          </a:xfrm>
        </p:grpSpPr>
        <p:pic>
          <p:nvPicPr>
            <p:cNvPr id="10"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838201" y="1996401"/>
              <a:ext cx="2286000" cy="369332"/>
            </a:xfrm>
            <a:prstGeom prst="rect">
              <a:avLst/>
            </a:prstGeom>
            <a:noFill/>
          </p:spPr>
          <p:txBody>
            <a:bodyPr wrap="square" rtlCol="0">
              <a:spAutoFit/>
            </a:bodyPr>
            <a:lstStyle/>
            <a:p>
              <a:pPr algn="ctr"/>
              <a:r>
                <a:rPr lang="en-GB" dirty="0" err="1"/>
                <a:t>emailNotBlank</a:t>
              </a:r>
              <a:endParaRPr lang="en-GB" dirty="0"/>
            </a:p>
          </p:txBody>
        </p:sp>
      </p:grpSp>
      <p:sp>
        <p:nvSpPr>
          <p:cNvPr id="13" name="TextBox 12"/>
          <p:cNvSpPr txBox="1"/>
          <p:nvPr/>
        </p:nvSpPr>
        <p:spPr>
          <a:xfrm>
            <a:off x="1600200" y="3962400"/>
            <a:ext cx="3733800" cy="646331"/>
          </a:xfrm>
          <a:prstGeom prst="rect">
            <a:avLst/>
          </a:prstGeom>
          <a:noFill/>
        </p:spPr>
        <p:txBody>
          <a:bodyPr wrap="square" rtlCol="0">
            <a:spAutoFit/>
          </a:bodyPr>
          <a:lstStyle/>
          <a:p>
            <a:pPr algn="ctr"/>
            <a:r>
              <a:rPr lang="en-GB" dirty="0">
                <a:solidFill>
                  <a:srgbClr val="C00000"/>
                </a:solidFill>
                <a:latin typeface="Conformity" pitchFamily="2" charset="0"/>
              </a:rPr>
              <a:t>Problem: Validation done in series.</a:t>
            </a:r>
          </a:p>
          <a:p>
            <a:pPr algn="ctr"/>
            <a:r>
              <a:rPr lang="en-GB" dirty="0">
                <a:solidFill>
                  <a:srgbClr val="C00000"/>
                </a:solidFill>
                <a:latin typeface="Conformity" pitchFamily="2" charset="0"/>
              </a:rPr>
              <a:t>So only one error at a time is returned</a:t>
            </a:r>
          </a:p>
        </p:txBody>
      </p:sp>
      <p:sp>
        <p:nvSpPr>
          <p:cNvPr id="15" name="Freeform 14"/>
          <p:cNvSpPr/>
          <p:nvPr/>
        </p:nvSpPr>
        <p:spPr>
          <a:xfrm rot="10800000" flipH="1" flipV="1">
            <a:off x="2895600" y="3276600"/>
            <a:ext cx="1905000" cy="24775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Lst>
            <a:ahLst/>
            <a:cxnLst>
              <a:cxn ang="0">
                <a:pos x="connsiteX0" y="connsiteY0"/>
              </a:cxn>
              <a:cxn ang="0">
                <a:pos x="connsiteX1" y="connsiteY1"/>
              </a:cxn>
            </a:cxnLst>
            <a:rect l="l" t="t" r="r" b="b"/>
            <a:pathLst>
              <a:path w="5563283" h="318547">
                <a:moveTo>
                  <a:pt x="5563283" y="0"/>
                </a:moveTo>
                <a:cubicBezTo>
                  <a:pt x="2559907" y="318547"/>
                  <a:pt x="1518076" y="191930"/>
                  <a:pt x="0" y="97971"/>
                </a:cubicBezTo>
              </a:path>
            </a:pathLst>
          </a:custGeom>
          <a:ln w="381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TextBox 15"/>
          <p:cNvSpPr txBox="1"/>
          <p:nvPr/>
        </p:nvSpPr>
        <p:spPr>
          <a:xfrm rot="21540000">
            <a:off x="5881833" y="4489890"/>
            <a:ext cx="2819400" cy="646331"/>
          </a:xfrm>
          <a:prstGeom prst="rect">
            <a:avLst/>
          </a:prstGeom>
          <a:noFill/>
        </p:spPr>
        <p:txBody>
          <a:bodyPr wrap="square" rtlCol="0">
            <a:spAutoFit/>
          </a:bodyPr>
          <a:lstStyle/>
          <a:p>
            <a:pPr algn="ctr"/>
            <a:r>
              <a:rPr lang="en-GB" dirty="0">
                <a:solidFill>
                  <a:srgbClr val="C00000"/>
                </a:solidFill>
                <a:latin typeface="Conformity" pitchFamily="2" charset="0"/>
              </a:rPr>
              <a:t>It would be nice to return all validation errors at once.</a:t>
            </a:r>
          </a:p>
        </p:txBody>
      </p:sp>
      <p:sp>
        <p:nvSpPr>
          <p:cNvPr id="17" name="Freeform 16"/>
          <p:cNvSpPr/>
          <p:nvPr/>
        </p:nvSpPr>
        <p:spPr>
          <a:xfrm rot="10800000" flipH="1" flipV="1">
            <a:off x="2819400" y="2819399"/>
            <a:ext cx="609600" cy="4571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 name="connsiteX0" fmla="*/ 6008346 w 6008346"/>
              <a:gd name="connsiteY0" fmla="*/ 0 h 1073672"/>
              <a:gd name="connsiteX1" fmla="*/ 0 w 6008346"/>
              <a:gd name="connsiteY1" fmla="*/ 979713 h 1073672"/>
              <a:gd name="connsiteX0" fmla="*/ 3003376 w 3003376"/>
              <a:gd name="connsiteY0" fmla="*/ 0 h 318547"/>
              <a:gd name="connsiteX1" fmla="*/ 1000594 w 3003376"/>
              <a:gd name="connsiteY1" fmla="*/ 0 h 318547"/>
              <a:gd name="connsiteX0" fmla="*/ 2002782 w 2002782"/>
              <a:gd name="connsiteY0" fmla="*/ 0 h 0"/>
              <a:gd name="connsiteX1" fmla="*/ 0 w 2002782"/>
              <a:gd name="connsiteY1" fmla="*/ 0 h 0"/>
            </a:gdLst>
            <a:ahLst/>
            <a:cxnLst>
              <a:cxn ang="0">
                <a:pos x="connsiteX0" y="connsiteY0"/>
              </a:cxn>
              <a:cxn ang="0">
                <a:pos x="connsiteX1" y="connsiteY1"/>
              </a:cxn>
            </a:cxnLst>
            <a:rect l="l" t="t" r="r" b="b"/>
            <a:pathLst>
              <a:path w="2002782">
                <a:moveTo>
                  <a:pt x="2002782" y="0"/>
                </a:moveTo>
                <a:lnTo>
                  <a:pt x="0" y="0"/>
                </a:lnTo>
              </a:path>
            </a:pathLst>
          </a:cu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Freeform 17"/>
          <p:cNvSpPr/>
          <p:nvPr/>
        </p:nvSpPr>
        <p:spPr>
          <a:xfrm rot="10800000" flipH="1" flipV="1">
            <a:off x="5715000" y="2819399"/>
            <a:ext cx="609600" cy="4571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 name="connsiteX0" fmla="*/ 6008346 w 6008346"/>
              <a:gd name="connsiteY0" fmla="*/ 0 h 1073672"/>
              <a:gd name="connsiteX1" fmla="*/ 0 w 6008346"/>
              <a:gd name="connsiteY1" fmla="*/ 979713 h 1073672"/>
              <a:gd name="connsiteX0" fmla="*/ 3003376 w 3003376"/>
              <a:gd name="connsiteY0" fmla="*/ 0 h 318547"/>
              <a:gd name="connsiteX1" fmla="*/ 1000594 w 3003376"/>
              <a:gd name="connsiteY1" fmla="*/ 0 h 318547"/>
              <a:gd name="connsiteX0" fmla="*/ 2002782 w 2002782"/>
              <a:gd name="connsiteY0" fmla="*/ 0 h 0"/>
              <a:gd name="connsiteX1" fmla="*/ 0 w 2002782"/>
              <a:gd name="connsiteY1" fmla="*/ 0 h 0"/>
            </a:gdLst>
            <a:ahLst/>
            <a:cxnLst>
              <a:cxn ang="0">
                <a:pos x="connsiteX0" y="connsiteY0"/>
              </a:cxn>
              <a:cxn ang="0">
                <a:pos x="connsiteX1" y="connsiteY1"/>
              </a:cxn>
            </a:cxnLst>
            <a:rect l="l" t="t" r="r" b="b"/>
            <a:pathLst>
              <a:path w="2002782">
                <a:moveTo>
                  <a:pt x="2002782" y="0"/>
                </a:moveTo>
                <a:lnTo>
                  <a:pt x="0" y="0"/>
                </a:lnTo>
              </a:path>
            </a:pathLst>
          </a:cu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Freeform 18"/>
          <p:cNvSpPr/>
          <p:nvPr/>
        </p:nvSpPr>
        <p:spPr>
          <a:xfrm rot="10800000" flipH="1" flipV="1">
            <a:off x="5791200" y="3276600"/>
            <a:ext cx="1905000" cy="24775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Lst>
            <a:ahLst/>
            <a:cxnLst>
              <a:cxn ang="0">
                <a:pos x="connsiteX0" y="connsiteY0"/>
              </a:cxn>
              <a:cxn ang="0">
                <a:pos x="connsiteX1" y="connsiteY1"/>
              </a:cxn>
            </a:cxnLst>
            <a:rect l="l" t="t" r="r" b="b"/>
            <a:pathLst>
              <a:path w="5563283" h="318547">
                <a:moveTo>
                  <a:pt x="5563283" y="0"/>
                </a:moveTo>
                <a:cubicBezTo>
                  <a:pt x="2559907" y="318547"/>
                  <a:pt x="1518076" y="191930"/>
                  <a:pt x="0" y="97971"/>
                </a:cubicBezTo>
              </a:path>
            </a:pathLst>
          </a:custGeom>
          <a:ln w="381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validation</a:t>
            </a:r>
          </a:p>
        </p:txBody>
      </p:sp>
      <p:grpSp>
        <p:nvGrpSpPr>
          <p:cNvPr id="3" name="Group 2"/>
          <p:cNvGrpSpPr/>
          <p:nvPr/>
        </p:nvGrpSpPr>
        <p:grpSpPr>
          <a:xfrm>
            <a:off x="2362200" y="990600"/>
            <a:ext cx="2666999" cy="1283732"/>
            <a:chOff x="685801" y="1996401"/>
            <a:chExt cx="2666999" cy="1283732"/>
          </a:xfrm>
        </p:grpSpPr>
        <p:pic>
          <p:nvPicPr>
            <p:cNvPr id="4"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5" name="TextBox 4"/>
            <p:cNvSpPr txBox="1"/>
            <p:nvPr/>
          </p:nvSpPr>
          <p:spPr>
            <a:xfrm>
              <a:off x="838201" y="1996401"/>
              <a:ext cx="2286000" cy="369332"/>
            </a:xfrm>
            <a:prstGeom prst="rect">
              <a:avLst/>
            </a:prstGeom>
            <a:noFill/>
          </p:spPr>
          <p:txBody>
            <a:bodyPr wrap="square" rtlCol="0">
              <a:spAutoFit/>
            </a:bodyPr>
            <a:lstStyle/>
            <a:p>
              <a:pPr algn="ctr"/>
              <a:r>
                <a:rPr lang="en-GB" dirty="0" err="1"/>
                <a:t>nameNotBlank</a:t>
              </a:r>
              <a:endParaRPr lang="en-GB" dirty="0"/>
            </a:p>
          </p:txBody>
        </p:sp>
      </p:grpSp>
      <p:grpSp>
        <p:nvGrpSpPr>
          <p:cNvPr id="6" name="Group 5"/>
          <p:cNvGrpSpPr/>
          <p:nvPr/>
        </p:nvGrpSpPr>
        <p:grpSpPr>
          <a:xfrm>
            <a:off x="2362200" y="2362200"/>
            <a:ext cx="2666999" cy="1283732"/>
            <a:chOff x="685801" y="1996401"/>
            <a:chExt cx="2666999" cy="1283732"/>
          </a:xfrm>
        </p:grpSpPr>
        <p:pic>
          <p:nvPicPr>
            <p:cNvPr id="7"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8" name="TextBox 7"/>
            <p:cNvSpPr txBox="1"/>
            <p:nvPr/>
          </p:nvSpPr>
          <p:spPr>
            <a:xfrm>
              <a:off x="838202" y="1996401"/>
              <a:ext cx="2286000" cy="369332"/>
            </a:xfrm>
            <a:prstGeom prst="rect">
              <a:avLst/>
            </a:prstGeom>
            <a:noFill/>
          </p:spPr>
          <p:txBody>
            <a:bodyPr wrap="square" rtlCol="0">
              <a:spAutoFit/>
            </a:bodyPr>
            <a:lstStyle/>
            <a:p>
              <a:pPr algn="ctr"/>
              <a:r>
                <a:rPr lang="en-GB" dirty="0"/>
                <a:t>name50</a:t>
              </a:r>
            </a:p>
          </p:txBody>
        </p:sp>
      </p:grpSp>
      <p:grpSp>
        <p:nvGrpSpPr>
          <p:cNvPr id="9" name="Group 8"/>
          <p:cNvGrpSpPr/>
          <p:nvPr/>
        </p:nvGrpSpPr>
        <p:grpSpPr>
          <a:xfrm>
            <a:off x="2362200" y="3810000"/>
            <a:ext cx="2666999" cy="1283732"/>
            <a:chOff x="685801" y="1996401"/>
            <a:chExt cx="2666999" cy="1283732"/>
          </a:xfrm>
        </p:grpSpPr>
        <p:pic>
          <p:nvPicPr>
            <p:cNvPr id="1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838201" y="1996401"/>
              <a:ext cx="2286000" cy="369332"/>
            </a:xfrm>
            <a:prstGeom prst="rect">
              <a:avLst/>
            </a:prstGeom>
            <a:noFill/>
          </p:spPr>
          <p:txBody>
            <a:bodyPr wrap="square" rtlCol="0">
              <a:spAutoFit/>
            </a:bodyPr>
            <a:lstStyle/>
            <a:p>
              <a:pPr algn="ctr"/>
              <a:r>
                <a:rPr lang="en-GB" dirty="0" err="1"/>
                <a:t>emailNotBlank</a:t>
              </a:r>
              <a:endParaRPr lang="en-GB" dirty="0"/>
            </a:p>
          </p:txBody>
        </p:sp>
      </p:grpSp>
      <p:cxnSp>
        <p:nvCxnSpPr>
          <p:cNvPr id="225282" name="AutoShape 2"/>
          <p:cNvCxnSpPr>
            <a:cxnSpLocks noChangeShapeType="1"/>
          </p:cNvCxnSpPr>
          <p:nvPr/>
        </p:nvCxnSpPr>
        <p:spPr bwMode="auto">
          <a:xfrm flipV="1">
            <a:off x="1524000" y="1558925"/>
            <a:ext cx="838200" cy="879475"/>
          </a:xfrm>
          <a:prstGeom prst="straightConnector1">
            <a:avLst/>
          </a:prstGeom>
          <a:noFill/>
          <a:ln w="38100">
            <a:solidFill>
              <a:srgbClr val="000000"/>
            </a:solidFill>
            <a:round/>
            <a:headEnd/>
            <a:tailEnd type="triangle" w="med" len="med"/>
          </a:ln>
        </p:spPr>
      </p:cxnSp>
      <p:cxnSp>
        <p:nvCxnSpPr>
          <p:cNvPr id="225283" name="AutoShape 3"/>
          <p:cNvCxnSpPr>
            <a:cxnSpLocks noChangeShapeType="1"/>
          </p:cNvCxnSpPr>
          <p:nvPr/>
        </p:nvCxnSpPr>
        <p:spPr bwMode="auto">
          <a:xfrm>
            <a:off x="1905000" y="2895600"/>
            <a:ext cx="381000" cy="0"/>
          </a:xfrm>
          <a:prstGeom prst="straightConnector1">
            <a:avLst/>
          </a:prstGeom>
          <a:noFill/>
          <a:ln w="38100">
            <a:solidFill>
              <a:srgbClr val="000000"/>
            </a:solidFill>
            <a:round/>
            <a:headEnd/>
            <a:tailEnd type="triangle" w="med" len="med"/>
          </a:ln>
        </p:spPr>
      </p:cxnSp>
      <p:cxnSp>
        <p:nvCxnSpPr>
          <p:cNvPr id="225284" name="AutoShape 4"/>
          <p:cNvCxnSpPr>
            <a:cxnSpLocks noChangeShapeType="1"/>
          </p:cNvCxnSpPr>
          <p:nvPr/>
        </p:nvCxnSpPr>
        <p:spPr bwMode="auto">
          <a:xfrm>
            <a:off x="1524000" y="3429000"/>
            <a:ext cx="685800" cy="796925"/>
          </a:xfrm>
          <a:prstGeom prst="straightConnector1">
            <a:avLst/>
          </a:prstGeom>
          <a:noFill/>
          <a:ln w="38100">
            <a:solidFill>
              <a:srgbClr val="000000"/>
            </a:solidFill>
            <a:round/>
            <a:headEnd/>
            <a:tailEnd type="triangle" w="med" len="med"/>
          </a:ln>
        </p:spPr>
      </p:cxnSp>
      <p:sp>
        <p:nvSpPr>
          <p:cNvPr id="225285" name="Text Box 5"/>
          <p:cNvSpPr txBox="1">
            <a:spLocks noChangeArrowheads="1"/>
          </p:cNvSpPr>
          <p:nvPr/>
        </p:nvSpPr>
        <p:spPr bwMode="auto">
          <a:xfrm>
            <a:off x="990600" y="2549525"/>
            <a:ext cx="838200" cy="727075"/>
          </a:xfrm>
          <a:prstGeom prst="rect">
            <a:avLst/>
          </a:prstGeom>
          <a:solidFill>
            <a:srgbClr val="FFFFFF"/>
          </a:solidFill>
          <a:ln w="38100">
            <a:noFill/>
            <a:prstDash val="sysDot"/>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0" i="0" u="none" strike="noStrike" cap="none" normalizeH="0" baseline="0" dirty="0">
                <a:ln>
                  <a:noFill/>
                </a:ln>
                <a:solidFill>
                  <a:schemeClr val="tx1"/>
                </a:solidFill>
                <a:effectLst/>
                <a:latin typeface="Calibri" pitchFamily="34" charset="0"/>
                <a:cs typeface="Arial" pitchFamily="34" charset="0"/>
              </a:rPr>
              <a:t>Split input</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cxnSp>
        <p:nvCxnSpPr>
          <p:cNvPr id="225286" name="AutoShape 6"/>
          <p:cNvCxnSpPr>
            <a:cxnSpLocks noChangeShapeType="1"/>
            <a:endCxn id="225285" idx="1"/>
          </p:cNvCxnSpPr>
          <p:nvPr/>
        </p:nvCxnSpPr>
        <p:spPr bwMode="auto">
          <a:xfrm flipV="1">
            <a:off x="304800" y="2913063"/>
            <a:ext cx="685800" cy="17462"/>
          </a:xfrm>
          <a:prstGeom prst="straightConnector1">
            <a:avLst/>
          </a:prstGeom>
          <a:noFill/>
          <a:ln w="38100">
            <a:solidFill>
              <a:srgbClr val="000000"/>
            </a:solidFill>
            <a:round/>
            <a:headEnd/>
            <a:tailEnd type="triangle" w="med" len="med"/>
          </a:ln>
        </p:spPr>
      </p:cxnSp>
      <p:cxnSp>
        <p:nvCxnSpPr>
          <p:cNvPr id="44" name="AutoShape 2"/>
          <p:cNvCxnSpPr>
            <a:cxnSpLocks noChangeShapeType="1"/>
          </p:cNvCxnSpPr>
          <p:nvPr/>
        </p:nvCxnSpPr>
        <p:spPr bwMode="auto">
          <a:xfrm>
            <a:off x="5105400" y="1676400"/>
            <a:ext cx="1066800" cy="762000"/>
          </a:xfrm>
          <a:prstGeom prst="straightConnector1">
            <a:avLst/>
          </a:prstGeom>
          <a:noFill/>
          <a:ln w="38100">
            <a:solidFill>
              <a:srgbClr val="000000"/>
            </a:solidFill>
            <a:round/>
            <a:headEnd/>
            <a:tailEnd type="triangle" w="med" len="med"/>
          </a:ln>
        </p:spPr>
      </p:cxnSp>
      <p:cxnSp>
        <p:nvCxnSpPr>
          <p:cNvPr id="45" name="AutoShape 3"/>
          <p:cNvCxnSpPr>
            <a:cxnSpLocks noChangeShapeType="1"/>
          </p:cNvCxnSpPr>
          <p:nvPr/>
        </p:nvCxnSpPr>
        <p:spPr bwMode="auto">
          <a:xfrm>
            <a:off x="5334000" y="2895600"/>
            <a:ext cx="457200" cy="0"/>
          </a:xfrm>
          <a:prstGeom prst="straightConnector1">
            <a:avLst/>
          </a:prstGeom>
          <a:noFill/>
          <a:ln w="38100">
            <a:solidFill>
              <a:srgbClr val="000000"/>
            </a:solidFill>
            <a:round/>
            <a:headEnd/>
            <a:tailEnd type="triangle" w="med" len="med"/>
          </a:ln>
        </p:spPr>
      </p:cxnSp>
      <p:cxnSp>
        <p:nvCxnSpPr>
          <p:cNvPr id="46" name="AutoShape 4"/>
          <p:cNvCxnSpPr>
            <a:cxnSpLocks noChangeShapeType="1"/>
          </p:cNvCxnSpPr>
          <p:nvPr/>
        </p:nvCxnSpPr>
        <p:spPr bwMode="auto">
          <a:xfrm flipV="1">
            <a:off x="5029200" y="3352800"/>
            <a:ext cx="1219200" cy="1066802"/>
          </a:xfrm>
          <a:prstGeom prst="straightConnector1">
            <a:avLst/>
          </a:prstGeom>
          <a:noFill/>
          <a:ln w="38100">
            <a:solidFill>
              <a:srgbClr val="000000"/>
            </a:solidFill>
            <a:round/>
            <a:headEnd/>
            <a:tailEnd type="triangle" w="med" len="med"/>
          </a:ln>
        </p:spPr>
      </p:cxnSp>
      <p:sp>
        <p:nvSpPr>
          <p:cNvPr id="47" name="Text Box 5"/>
          <p:cNvSpPr txBox="1">
            <a:spLocks noChangeArrowheads="1"/>
          </p:cNvSpPr>
          <p:nvPr/>
        </p:nvSpPr>
        <p:spPr bwMode="auto">
          <a:xfrm rot="10800000" flipV="1">
            <a:off x="5943600" y="2590800"/>
            <a:ext cx="1143000" cy="727075"/>
          </a:xfrm>
          <a:prstGeom prst="rect">
            <a:avLst/>
          </a:prstGeom>
          <a:solidFill>
            <a:srgbClr val="FFFFFF"/>
          </a:solidFill>
          <a:ln w="38100">
            <a:noFill/>
            <a:prstDash val="sysDot"/>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0" i="0" u="none" strike="noStrike" cap="none" normalizeH="0" baseline="0" dirty="0">
                <a:ln>
                  <a:noFill/>
                </a:ln>
                <a:solidFill>
                  <a:schemeClr val="tx1"/>
                </a:solidFill>
                <a:effectLst/>
                <a:latin typeface="Calibri" pitchFamily="34" charset="0"/>
                <a:cs typeface="Arial" pitchFamily="34" charset="0"/>
              </a:rPr>
              <a:t>Combine output</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cxnSp>
        <p:nvCxnSpPr>
          <p:cNvPr id="48" name="AutoShape 6"/>
          <p:cNvCxnSpPr>
            <a:cxnSpLocks noChangeShapeType="1"/>
          </p:cNvCxnSpPr>
          <p:nvPr/>
        </p:nvCxnSpPr>
        <p:spPr bwMode="auto">
          <a:xfrm>
            <a:off x="7086600" y="2895600"/>
            <a:ext cx="838200" cy="0"/>
          </a:xfrm>
          <a:prstGeom prst="straightConnector1">
            <a:avLst/>
          </a:prstGeom>
          <a:noFill/>
          <a:ln w="38100">
            <a:solidFill>
              <a:srgbClr val="000000"/>
            </a:solidFill>
            <a:round/>
            <a:headEnd/>
            <a:tailEnd type="triangle" w="med" len="med"/>
          </a:ln>
        </p:spPr>
      </p:cxnSp>
      <p:sp>
        <p:nvSpPr>
          <p:cNvPr id="64" name="TextBox 63"/>
          <p:cNvSpPr txBox="1"/>
          <p:nvPr/>
        </p:nvSpPr>
        <p:spPr>
          <a:xfrm>
            <a:off x="6934200" y="3048000"/>
            <a:ext cx="2057400" cy="646331"/>
          </a:xfrm>
          <a:prstGeom prst="rect">
            <a:avLst/>
          </a:prstGeom>
          <a:noFill/>
        </p:spPr>
        <p:txBody>
          <a:bodyPr wrap="square" rtlCol="0">
            <a:spAutoFit/>
          </a:bodyPr>
          <a:lstStyle/>
          <a:p>
            <a:pPr algn="ctr"/>
            <a:r>
              <a:rPr lang="en-GB" dirty="0">
                <a:solidFill>
                  <a:srgbClr val="C00000"/>
                </a:solidFill>
                <a:latin typeface="Conformity" pitchFamily="2" charset="0"/>
              </a:rPr>
              <a:t>Now we do get all errors at once!</a:t>
            </a:r>
          </a:p>
        </p:txBody>
      </p:sp>
      <p:sp>
        <p:nvSpPr>
          <p:cNvPr id="65" name="TextBox 64"/>
          <p:cNvSpPr txBox="1"/>
          <p:nvPr/>
        </p:nvSpPr>
        <p:spPr>
          <a:xfrm>
            <a:off x="6248400" y="5105400"/>
            <a:ext cx="2057400" cy="369332"/>
          </a:xfrm>
          <a:prstGeom prst="rect">
            <a:avLst/>
          </a:prstGeom>
          <a:noFill/>
        </p:spPr>
        <p:txBody>
          <a:bodyPr wrap="square" rtlCol="0">
            <a:spAutoFit/>
          </a:bodyPr>
          <a:lstStyle/>
          <a:p>
            <a:pPr algn="ctr"/>
            <a:r>
              <a:rPr lang="en-GB" dirty="0">
                <a:solidFill>
                  <a:srgbClr val="C00000"/>
                </a:solidFill>
                <a:latin typeface="Conformity" pitchFamily="2" charset="0"/>
              </a:rPr>
              <a:t>... But how to combine?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Combining switches</a:t>
            </a:r>
          </a:p>
        </p:txBody>
      </p:sp>
      <p:grpSp>
        <p:nvGrpSpPr>
          <p:cNvPr id="13" name="Group 12"/>
          <p:cNvGrpSpPr/>
          <p:nvPr/>
        </p:nvGrpSpPr>
        <p:grpSpPr>
          <a:xfrm>
            <a:off x="1524001" y="1981200"/>
            <a:ext cx="6095998" cy="2365732"/>
            <a:chOff x="1524001" y="1981200"/>
            <a:chExt cx="6095998" cy="2365732"/>
          </a:xfrm>
        </p:grpSpPr>
        <p:pic>
          <p:nvPicPr>
            <p:cNvPr id="8" name="Picture 2"/>
            <p:cNvPicPr>
              <a:picLocks noChangeAspect="1" noChangeArrowheads="1"/>
            </p:cNvPicPr>
            <p:nvPr/>
          </p:nvPicPr>
          <p:blipFill>
            <a:blip r:embed="rId2" cstate="print"/>
            <a:srcRect/>
            <a:stretch>
              <a:fillRect/>
            </a:stretch>
          </p:blipFill>
          <p:spPr bwMode="auto">
            <a:xfrm>
              <a:off x="1524001" y="1981200"/>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1524001" y="3276600"/>
              <a:ext cx="2666999" cy="1070332"/>
            </a:xfrm>
            <a:prstGeom prst="rect">
              <a:avLst/>
            </a:prstGeom>
            <a:noFill/>
            <a:ln w="9525">
              <a:noFill/>
              <a:miter lim="800000"/>
              <a:headEnd/>
              <a:tailEnd/>
            </a:ln>
          </p:spPr>
        </p:pic>
        <p:sp>
          <p:nvSpPr>
            <p:cNvPr id="226309" name="AutoShape 5"/>
            <p:cNvSpPr>
              <a:spLocks noChangeArrowheads="1"/>
            </p:cNvSpPr>
            <p:nvPr/>
          </p:nvSpPr>
          <p:spPr bwMode="auto">
            <a:xfrm>
              <a:off x="4343400" y="2819400"/>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6310" name="Text Box 6"/>
            <p:cNvSpPr txBox="1">
              <a:spLocks noChangeArrowheads="1"/>
            </p:cNvSpPr>
            <p:nvPr/>
          </p:nvSpPr>
          <p:spPr bwMode="auto">
            <a:xfrm>
              <a:off x="2590800" y="2438400"/>
              <a:ext cx="676275" cy="8540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6400" b="0" i="0" u="none" strike="noStrike" cap="none" normalizeH="0" baseline="0" dirty="0">
                  <a:ln>
                    <a:noFill/>
                  </a:ln>
                  <a:solidFill>
                    <a:schemeClr val="tx1"/>
                  </a:solidFill>
                  <a:effectLst/>
                  <a:latin typeface="Calibri" pitchFamily="34" charset="0"/>
                  <a:cs typeface="Arial" pitchFamily="34"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0" name="Picture 2"/>
            <p:cNvPicPr>
              <a:picLocks noChangeAspect="1" noChangeArrowheads="1"/>
            </p:cNvPicPr>
            <p:nvPr/>
          </p:nvPicPr>
          <p:blipFill>
            <a:blip r:embed="rId2" cstate="print"/>
            <a:srcRect/>
            <a:stretch>
              <a:fillRect/>
            </a:stretch>
          </p:blipFill>
          <p:spPr bwMode="auto">
            <a:xfrm>
              <a:off x="4953000" y="2514600"/>
              <a:ext cx="2666999" cy="1070332"/>
            </a:xfrm>
            <a:prstGeom prst="rect">
              <a:avLst/>
            </a:prstGeom>
            <a:noFill/>
            <a:ln w="9525">
              <a:noFill/>
              <a:miter lim="800000"/>
              <a:headEnd/>
              <a:tailEnd/>
            </a:ln>
          </p:spPr>
        </p:pic>
      </p:grpSp>
      <p:sp>
        <p:nvSpPr>
          <p:cNvPr id="14" name="TextBox 13"/>
          <p:cNvSpPr txBox="1"/>
          <p:nvPr/>
        </p:nvSpPr>
        <p:spPr>
          <a:xfrm>
            <a:off x="2743200" y="838200"/>
            <a:ext cx="4495800" cy="923330"/>
          </a:xfrm>
          <a:prstGeom prst="rect">
            <a:avLst/>
          </a:prstGeom>
          <a:noFill/>
        </p:spPr>
        <p:txBody>
          <a:bodyPr wrap="square" rtlCol="0">
            <a:spAutoFit/>
          </a:bodyPr>
          <a:lstStyle/>
          <a:p>
            <a:pPr algn="ctr"/>
            <a:r>
              <a:rPr lang="en-GB" dirty="0">
                <a:solidFill>
                  <a:srgbClr val="C00000"/>
                </a:solidFill>
                <a:latin typeface="Conformity" pitchFamily="2" charset="0"/>
              </a:rPr>
              <a:t>Trick: if we create an operation that combines pairs into a new switch, we can repeat to combine as many switches as we like.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srcRect/>
          <a:stretch>
            <a:fillRect/>
          </a:stretch>
        </p:blipFill>
        <p:spPr bwMode="auto">
          <a:xfrm>
            <a:off x="533401" y="1902313"/>
            <a:ext cx="2362200" cy="948009"/>
          </a:xfrm>
          <a:prstGeom prst="rect">
            <a:avLst/>
          </a:prstGeom>
          <a:noFill/>
          <a:ln w="9525">
            <a:noFill/>
            <a:miter lim="800000"/>
            <a:headEnd/>
            <a:tailEnd/>
          </a:ln>
        </p:spPr>
      </p:pic>
      <p:pic>
        <p:nvPicPr>
          <p:cNvPr id="31" name="Picture 2"/>
          <p:cNvPicPr>
            <a:picLocks noChangeAspect="1" noChangeArrowheads="1"/>
          </p:cNvPicPr>
          <p:nvPr/>
        </p:nvPicPr>
        <p:blipFill>
          <a:blip r:embed="rId3" cstate="print"/>
          <a:srcRect/>
          <a:stretch>
            <a:fillRect/>
          </a:stretch>
        </p:blipFill>
        <p:spPr bwMode="auto">
          <a:xfrm>
            <a:off x="533400" y="3166791"/>
            <a:ext cx="2362200" cy="948009"/>
          </a:xfrm>
          <a:prstGeom prst="rect">
            <a:avLst/>
          </a:prstGeom>
          <a:noFill/>
          <a:ln w="9525">
            <a:noFill/>
            <a:miter lim="800000"/>
            <a:headEnd/>
            <a:tailEnd/>
          </a:ln>
        </p:spPr>
      </p:pic>
      <p:pic>
        <p:nvPicPr>
          <p:cNvPr id="32" name="Picture 2"/>
          <p:cNvPicPr>
            <a:picLocks noChangeAspect="1" noChangeArrowheads="1"/>
          </p:cNvPicPr>
          <p:nvPr/>
        </p:nvPicPr>
        <p:blipFill>
          <a:blip r:embed="rId3" cstate="print"/>
          <a:srcRect/>
          <a:stretch>
            <a:fillRect/>
          </a:stretch>
        </p:blipFill>
        <p:spPr bwMode="auto">
          <a:xfrm>
            <a:off x="533400" y="4309791"/>
            <a:ext cx="2362200" cy="948009"/>
          </a:xfrm>
          <a:prstGeom prst="rect">
            <a:avLst/>
          </a:prstGeom>
          <a:noFill/>
          <a:ln w="9525">
            <a:noFill/>
            <a:miter lim="800000"/>
            <a:headEnd/>
            <a:tailEnd/>
          </a:ln>
        </p:spPr>
      </p:pic>
      <p:pic>
        <p:nvPicPr>
          <p:cNvPr id="33" name="Picture 2"/>
          <p:cNvPicPr>
            <a:picLocks noChangeAspect="1" noChangeArrowheads="1"/>
          </p:cNvPicPr>
          <p:nvPr/>
        </p:nvPicPr>
        <p:blipFill>
          <a:blip r:embed="rId3" cstate="print"/>
          <a:srcRect/>
          <a:stretch>
            <a:fillRect/>
          </a:stretch>
        </p:blipFill>
        <p:spPr bwMode="auto">
          <a:xfrm>
            <a:off x="3581400" y="2633391"/>
            <a:ext cx="2362200" cy="948009"/>
          </a:xfrm>
          <a:prstGeom prst="rect">
            <a:avLst/>
          </a:prstGeom>
          <a:noFill/>
          <a:ln w="9525">
            <a:noFill/>
            <a:miter lim="800000"/>
            <a:headEnd/>
            <a:tailEnd/>
          </a:ln>
        </p:spPr>
      </p:pic>
      <p:pic>
        <p:nvPicPr>
          <p:cNvPr id="34" name="Picture 2"/>
          <p:cNvPicPr>
            <a:picLocks noChangeAspect="1" noChangeArrowheads="1"/>
          </p:cNvPicPr>
          <p:nvPr/>
        </p:nvPicPr>
        <p:blipFill>
          <a:blip r:embed="rId3" cstate="print"/>
          <a:srcRect/>
          <a:stretch>
            <a:fillRect/>
          </a:stretch>
        </p:blipFill>
        <p:spPr bwMode="auto">
          <a:xfrm>
            <a:off x="3581400" y="3852591"/>
            <a:ext cx="2362200" cy="948009"/>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Combining switches</a:t>
            </a:r>
          </a:p>
        </p:txBody>
      </p:sp>
      <p:sp>
        <p:nvSpPr>
          <p:cNvPr id="23" name="Text Box 6"/>
          <p:cNvSpPr txBox="1">
            <a:spLocks noChangeArrowheads="1"/>
          </p:cNvSpPr>
          <p:nvPr/>
        </p:nvSpPr>
        <p:spPr bwMode="auto">
          <a:xfrm>
            <a:off x="1676400" y="2328591"/>
            <a:ext cx="676275" cy="8540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6400" b="0" i="0" u="none" strike="noStrike" cap="none" normalizeH="0" baseline="0" dirty="0">
                <a:ln>
                  <a:noFill/>
                </a:ln>
                <a:solidFill>
                  <a:schemeClr val="tx1"/>
                </a:solidFill>
                <a:effectLst/>
                <a:latin typeface="Calibri" pitchFamily="34" charset="0"/>
                <a:cs typeface="Arial" pitchFamily="34"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7" name="Text Box 6"/>
          <p:cNvSpPr txBox="1">
            <a:spLocks noChangeArrowheads="1"/>
          </p:cNvSpPr>
          <p:nvPr/>
        </p:nvSpPr>
        <p:spPr bwMode="auto">
          <a:xfrm>
            <a:off x="4648200" y="3014391"/>
            <a:ext cx="676275" cy="8540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6400" b="0" i="0" u="none" strike="noStrike" cap="none" normalizeH="0" baseline="0" dirty="0">
                <a:ln>
                  <a:noFill/>
                </a:ln>
                <a:solidFill>
                  <a:schemeClr val="tx1"/>
                </a:solidFill>
                <a:effectLst/>
                <a:latin typeface="Calibri" pitchFamily="34" charset="0"/>
                <a:cs typeface="Arial" pitchFamily="34"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9" name="AutoShape 5"/>
          <p:cNvSpPr>
            <a:spLocks noChangeArrowheads="1"/>
          </p:cNvSpPr>
          <p:nvPr/>
        </p:nvSpPr>
        <p:spPr bwMode="auto">
          <a:xfrm>
            <a:off x="2971800" y="2785791"/>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pic>
        <p:nvPicPr>
          <p:cNvPr id="35" name="Picture 2"/>
          <p:cNvPicPr>
            <a:picLocks noChangeAspect="1" noChangeArrowheads="1"/>
          </p:cNvPicPr>
          <p:nvPr/>
        </p:nvPicPr>
        <p:blipFill>
          <a:blip r:embed="rId3" cstate="print"/>
          <a:srcRect/>
          <a:stretch>
            <a:fillRect/>
          </a:stretch>
        </p:blipFill>
        <p:spPr bwMode="auto">
          <a:xfrm>
            <a:off x="6553200" y="3209382"/>
            <a:ext cx="2362200" cy="948009"/>
          </a:xfrm>
          <a:prstGeom prst="rect">
            <a:avLst/>
          </a:prstGeom>
          <a:noFill/>
          <a:ln w="9525">
            <a:noFill/>
            <a:miter lim="800000"/>
            <a:headEnd/>
            <a:tailEnd/>
          </a:ln>
        </p:spPr>
      </p:pic>
      <p:sp>
        <p:nvSpPr>
          <p:cNvPr id="37" name="Rounded Rectangle 36"/>
          <p:cNvSpPr/>
          <p:nvPr/>
        </p:nvSpPr>
        <p:spPr>
          <a:xfrm>
            <a:off x="457200" y="1795191"/>
            <a:ext cx="2514600" cy="2209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ounded Rectangle 37"/>
          <p:cNvSpPr/>
          <p:nvPr/>
        </p:nvSpPr>
        <p:spPr>
          <a:xfrm>
            <a:off x="3581400" y="2557191"/>
            <a:ext cx="2438400" cy="2209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utoShape 5"/>
          <p:cNvSpPr>
            <a:spLocks noChangeArrowheads="1"/>
          </p:cNvSpPr>
          <p:nvPr/>
        </p:nvSpPr>
        <p:spPr bwMode="auto">
          <a:xfrm>
            <a:off x="6019800" y="3471591"/>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 name="AutoShape 5"/>
          <p:cNvSpPr>
            <a:spLocks noChangeArrowheads="1"/>
          </p:cNvSpPr>
          <p:nvPr/>
        </p:nvSpPr>
        <p:spPr bwMode="auto">
          <a:xfrm rot="20930663">
            <a:off x="2971800" y="4157391"/>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 name="TextBox 40"/>
          <p:cNvSpPr txBox="1"/>
          <p:nvPr/>
        </p:nvSpPr>
        <p:spPr>
          <a:xfrm>
            <a:off x="2743200" y="838200"/>
            <a:ext cx="4495800" cy="923330"/>
          </a:xfrm>
          <a:prstGeom prst="rect">
            <a:avLst/>
          </a:prstGeom>
          <a:noFill/>
        </p:spPr>
        <p:txBody>
          <a:bodyPr wrap="square" rtlCol="0">
            <a:spAutoFit/>
          </a:bodyPr>
          <a:lstStyle/>
          <a:p>
            <a:pPr algn="ctr"/>
            <a:r>
              <a:rPr lang="en-GB" dirty="0">
                <a:solidFill>
                  <a:srgbClr val="C00000"/>
                </a:solidFill>
                <a:latin typeface="Conformity" pitchFamily="2" charset="0"/>
              </a:rPr>
              <a:t>Trick: if we create an operation that combines pairs into a new switch, we can repeat to combine as many switches as we like.</a:t>
            </a:r>
          </a:p>
        </p:txBody>
      </p:sp>
      <p:sp>
        <p:nvSpPr>
          <p:cNvPr id="42" name="TextBox 41"/>
          <p:cNvSpPr txBox="1"/>
          <p:nvPr/>
        </p:nvSpPr>
        <p:spPr>
          <a:xfrm rot="21480000">
            <a:off x="4343400" y="6111389"/>
            <a:ext cx="4495800" cy="338554"/>
          </a:xfrm>
          <a:prstGeom prst="rect">
            <a:avLst/>
          </a:prstGeom>
          <a:noFill/>
        </p:spPr>
        <p:txBody>
          <a:bodyPr wrap="square" rtlCol="0">
            <a:spAutoFit/>
          </a:bodyPr>
          <a:lstStyle/>
          <a:p>
            <a:pPr algn="ctr"/>
            <a:r>
              <a:rPr lang="en-GB" sz="1600" dirty="0">
                <a:solidFill>
                  <a:srgbClr val="C00000"/>
                </a:solidFill>
                <a:latin typeface="Conformity" pitchFamily="2" charset="0"/>
              </a:rPr>
              <a:t>-&gt; For more, see "</a:t>
            </a:r>
            <a:r>
              <a:rPr lang="en-GB" sz="1600" dirty="0" err="1">
                <a:solidFill>
                  <a:srgbClr val="C00000"/>
                </a:solidFill>
                <a:latin typeface="Conformity" pitchFamily="2" charset="0"/>
              </a:rPr>
              <a:t>monoids</a:t>
            </a:r>
            <a:r>
              <a:rPr lang="en-GB" sz="1600" dirty="0">
                <a:solidFill>
                  <a:srgbClr val="C00000"/>
                </a:solidFill>
                <a:latin typeface="Conformity" pitchFamily="2" charset="0"/>
              </a:rPr>
              <a:t> without tears"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Combining switches</a:t>
            </a:r>
          </a:p>
        </p:txBody>
      </p:sp>
      <p:pic>
        <p:nvPicPr>
          <p:cNvPr id="8" name="Picture 2"/>
          <p:cNvPicPr>
            <a:picLocks noChangeAspect="1" noChangeArrowheads="1"/>
          </p:cNvPicPr>
          <p:nvPr/>
        </p:nvPicPr>
        <p:blipFill>
          <a:blip r:embed="rId2"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370840">
                <a:tc>
                  <a:txBody>
                    <a:bodyPr/>
                    <a:lstStyle/>
                    <a:p>
                      <a:pPr algn="ctr"/>
                      <a:r>
                        <a:rPr lang="en-GB" sz="2800" b="1" dirty="0"/>
                        <a:t>+</a:t>
                      </a:r>
                    </a:p>
                  </a:txBody>
                  <a:tcPr/>
                </a:tc>
                <a:tc>
                  <a:txBody>
                    <a:bodyPr/>
                    <a:lstStyle/>
                    <a:p>
                      <a:r>
                        <a:rPr lang="en-GB" sz="2400" dirty="0">
                          <a:solidFill>
                            <a:srgbClr val="00B050"/>
                          </a:solidFill>
                        </a:rPr>
                        <a:t>Success (S2)</a:t>
                      </a:r>
                    </a:p>
                  </a:txBody>
                  <a:tcPr/>
                </a:tc>
                <a:tc>
                  <a:txBody>
                    <a:bodyPr/>
                    <a:lstStyle/>
                    <a:p>
                      <a:r>
                        <a:rPr lang="en-GB" sz="2400" dirty="0">
                          <a:solidFill>
                            <a:srgbClr val="C00000"/>
                          </a:solidFill>
                        </a:rPr>
                        <a:t>Failure (F2)</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00B050"/>
                          </a:solidFill>
                        </a:rPr>
                        <a:t>Success (S1)</a:t>
                      </a:r>
                    </a:p>
                  </a:txBody>
                  <a:tcPr/>
                </a:tc>
                <a:tc>
                  <a:txBody>
                    <a:bodyPr/>
                    <a:lstStyle/>
                    <a:p>
                      <a:r>
                        <a:rPr lang="en-GB" sz="2400" dirty="0">
                          <a:solidFill>
                            <a:srgbClr val="00B050"/>
                          </a:solidFill>
                        </a:rPr>
                        <a:t>S1 or S2</a:t>
                      </a:r>
                    </a:p>
                  </a:txBody>
                  <a:tcPr/>
                </a:tc>
                <a:tc>
                  <a:txBody>
                    <a:bodyPr/>
                    <a:lstStyle/>
                    <a:p>
                      <a:r>
                        <a:rPr lang="en-GB" sz="2400" dirty="0">
                          <a:solidFill>
                            <a:srgbClr val="C00000"/>
                          </a:solidFill>
                        </a:rPr>
                        <a:t>F2</a:t>
                      </a:r>
                    </a:p>
                  </a:txBody>
                  <a:tcPr/>
                </a:tc>
                <a:extLst>
                  <a:ext uri="{0D108BD9-81ED-4DB2-BD59-A6C34878D82A}">
                    <a16:rowId xmlns:a16="http://schemas.microsoft.com/office/drawing/2014/main" val="10001"/>
                  </a:ext>
                </a:extLst>
              </a:tr>
              <a:tr h="370840">
                <a:tc>
                  <a:txBody>
                    <a:bodyPr/>
                    <a:lstStyle/>
                    <a:p>
                      <a:r>
                        <a:rPr lang="en-GB" sz="2400" dirty="0">
                          <a:solidFill>
                            <a:srgbClr val="C00000"/>
                          </a:solidFill>
                        </a:rPr>
                        <a:t>Failure (F1)</a:t>
                      </a:r>
                    </a:p>
                  </a:txBody>
                  <a:tcPr/>
                </a:tc>
                <a:tc>
                  <a:txBody>
                    <a:bodyPr/>
                    <a:lstStyle/>
                    <a:p>
                      <a:r>
                        <a:rPr lang="en-GB" sz="2400" dirty="0">
                          <a:solidFill>
                            <a:srgbClr val="C00000"/>
                          </a:solidFill>
                        </a:rPr>
                        <a:t>F1</a:t>
                      </a:r>
                    </a:p>
                  </a:txBody>
                  <a:tcPr/>
                </a:tc>
                <a:tc>
                  <a:txBody>
                    <a:bodyPr/>
                    <a:lstStyle/>
                    <a:p>
                      <a:r>
                        <a:rPr lang="en-GB" sz="2400" dirty="0">
                          <a:solidFill>
                            <a:srgbClr val="C00000"/>
                          </a:solidFill>
                        </a:rPr>
                        <a:t>[F1; F2]</a:t>
                      </a:r>
                    </a:p>
                  </a:txBody>
                  <a:tcPr/>
                </a:tc>
                <a:extLst>
                  <a:ext uri="{0D108BD9-81ED-4DB2-BD59-A6C34878D82A}">
                    <a16:rowId xmlns:a16="http://schemas.microsoft.com/office/drawing/2014/main" val="10002"/>
                  </a:ext>
                </a:extLst>
              </a:tr>
            </a:tbl>
          </a:graphicData>
        </a:graphic>
      </p:graphicFrame>
      <p:grpSp>
        <p:nvGrpSpPr>
          <p:cNvPr id="17" name="Group 33"/>
          <p:cNvGrpSpPr/>
          <p:nvPr/>
        </p:nvGrpSpPr>
        <p:grpSpPr>
          <a:xfrm>
            <a:off x="3962400" y="2590801"/>
            <a:ext cx="2514599" cy="1844719"/>
            <a:chOff x="3514614" y="-207211"/>
            <a:chExt cx="2514599" cy="1844719"/>
          </a:xfrm>
        </p:grpSpPr>
        <p:sp>
          <p:nvSpPr>
            <p:cNvPr id="18" name="TextBox 17"/>
            <p:cNvSpPr txBox="1"/>
            <p:nvPr/>
          </p:nvSpPr>
          <p:spPr>
            <a:xfrm rot="60000" flipH="1">
              <a:off x="3514614" y="991177"/>
              <a:ext cx="2133600" cy="646331"/>
            </a:xfrm>
            <a:prstGeom prst="rect">
              <a:avLst/>
            </a:prstGeom>
            <a:noFill/>
          </p:spPr>
          <p:txBody>
            <a:bodyPr wrap="square" rtlCol="0">
              <a:spAutoFit/>
            </a:bodyPr>
            <a:lstStyle/>
            <a:p>
              <a:pPr algn="ctr"/>
              <a:r>
                <a:rPr lang="en-GB" dirty="0">
                  <a:solidFill>
                    <a:srgbClr val="C00000"/>
                  </a:solidFill>
                  <a:latin typeface="Conformity" pitchFamily="2" charset="0"/>
                </a:rPr>
                <a:t>A failure in either one is a overall failure.</a:t>
              </a:r>
            </a:p>
          </p:txBody>
        </p:sp>
        <p:sp>
          <p:nvSpPr>
            <p:cNvPr id="21" name="Freeform 20"/>
            <p:cNvSpPr/>
            <p:nvPr/>
          </p:nvSpPr>
          <p:spPr>
            <a:xfrm rot="10800000" flipV="1">
              <a:off x="4406853" y="249988"/>
              <a:ext cx="22161" cy="79873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719438"/>
                <a:gd name="connsiteY0" fmla="*/ 0 h 1937158"/>
                <a:gd name="connsiteX1" fmla="*/ 501636 w 719438"/>
                <a:gd name="connsiteY1" fmla="*/ 1937158 h 1937158"/>
              </a:gdLst>
              <a:ahLst/>
              <a:cxnLst>
                <a:cxn ang="0">
                  <a:pos x="connsiteX0" y="connsiteY0"/>
                </a:cxn>
                <a:cxn ang="0">
                  <a:pos x="connsiteX1" y="connsiteY1"/>
                </a:cxn>
              </a:cxnLst>
              <a:rect l="l" t="t" r="r" b="b"/>
              <a:pathLst>
                <a:path w="719438" h="1937158">
                  <a:moveTo>
                    <a:pt x="0" y="0"/>
                  </a:moveTo>
                  <a:cubicBezTo>
                    <a:pt x="719441" y="1502272"/>
                    <a:pt x="592894" y="1396032"/>
                    <a:pt x="501636" y="193715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Freeform 21"/>
            <p:cNvSpPr/>
            <p:nvPr/>
          </p:nvSpPr>
          <p:spPr>
            <a:xfrm rot="10800000" flipV="1">
              <a:off x="4578602" y="-207211"/>
              <a:ext cx="1450611" cy="1295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19881405"/>
                <a:gd name="connsiteY0" fmla="*/ 0 h 3046003"/>
                <a:gd name="connsiteX1" fmla="*/ 19790148 w 19881405"/>
                <a:gd name="connsiteY1" fmla="*/ 3046003 h 3046003"/>
                <a:gd name="connsiteX0" fmla="*/ 0 w 27989100"/>
                <a:gd name="connsiteY0" fmla="*/ 0 h 3046003"/>
                <a:gd name="connsiteX1" fmla="*/ 19790148 w 27989100"/>
                <a:gd name="connsiteY1" fmla="*/ 3046003 h 3046003"/>
                <a:gd name="connsiteX0" fmla="*/ 0 w 47092859"/>
                <a:gd name="connsiteY0" fmla="*/ 0 h 3141727"/>
                <a:gd name="connsiteX1" fmla="*/ 47001602 w 47092859"/>
                <a:gd name="connsiteY1" fmla="*/ 3141727 h 3141727"/>
              </a:gdLst>
              <a:ahLst/>
              <a:cxnLst>
                <a:cxn ang="0">
                  <a:pos x="connsiteX0" y="connsiteY0"/>
                </a:cxn>
                <a:cxn ang="0">
                  <a:pos x="connsiteX1" y="connsiteY1"/>
                </a:cxn>
              </a:cxnLst>
              <a:rect l="l" t="t" r="r" b="b"/>
              <a:pathLst>
                <a:path w="47092859" h="3141727">
                  <a:moveTo>
                    <a:pt x="0" y="0"/>
                  </a:moveTo>
                  <a:cubicBezTo>
                    <a:pt x="27989100" y="967416"/>
                    <a:pt x="47092860" y="2600601"/>
                    <a:pt x="47001602" y="3141727"/>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Combining switches</a:t>
            </a:r>
          </a:p>
        </p:txBody>
      </p:sp>
      <p:pic>
        <p:nvPicPr>
          <p:cNvPr id="8" name="Picture 2"/>
          <p:cNvPicPr>
            <a:picLocks noChangeAspect="1" noChangeArrowheads="1"/>
          </p:cNvPicPr>
          <p:nvPr/>
        </p:nvPicPr>
        <p:blipFill>
          <a:blip r:embed="rId2"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370840">
                <a:tc>
                  <a:txBody>
                    <a:bodyPr/>
                    <a:lstStyle/>
                    <a:p>
                      <a:pPr algn="ctr"/>
                      <a:r>
                        <a:rPr lang="en-GB" sz="2800" b="1" dirty="0"/>
                        <a:t>+</a:t>
                      </a:r>
                    </a:p>
                  </a:txBody>
                  <a:tcPr/>
                </a:tc>
                <a:tc>
                  <a:txBody>
                    <a:bodyPr/>
                    <a:lstStyle/>
                    <a:p>
                      <a:r>
                        <a:rPr lang="en-GB" sz="2400" dirty="0">
                          <a:solidFill>
                            <a:srgbClr val="00B050"/>
                          </a:solidFill>
                        </a:rPr>
                        <a:t>Success (S2)</a:t>
                      </a:r>
                    </a:p>
                  </a:txBody>
                  <a:tcPr/>
                </a:tc>
                <a:tc>
                  <a:txBody>
                    <a:bodyPr/>
                    <a:lstStyle/>
                    <a:p>
                      <a:r>
                        <a:rPr lang="en-GB" sz="2400" dirty="0">
                          <a:solidFill>
                            <a:srgbClr val="C00000"/>
                          </a:solidFill>
                        </a:rPr>
                        <a:t>Failure (F2)</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00B050"/>
                          </a:solidFill>
                        </a:rPr>
                        <a:t>Success (S1)</a:t>
                      </a:r>
                    </a:p>
                  </a:txBody>
                  <a:tcPr/>
                </a:tc>
                <a:tc>
                  <a:txBody>
                    <a:bodyPr/>
                    <a:lstStyle/>
                    <a:p>
                      <a:r>
                        <a:rPr lang="en-GB" sz="2400" dirty="0">
                          <a:solidFill>
                            <a:srgbClr val="00B050"/>
                          </a:solidFill>
                        </a:rPr>
                        <a:t>S1 or S2</a:t>
                      </a:r>
                    </a:p>
                  </a:txBody>
                  <a:tcPr/>
                </a:tc>
                <a:tc>
                  <a:txBody>
                    <a:bodyPr/>
                    <a:lstStyle/>
                    <a:p>
                      <a:r>
                        <a:rPr lang="en-GB" sz="2400" dirty="0">
                          <a:solidFill>
                            <a:srgbClr val="C00000"/>
                          </a:solidFill>
                        </a:rPr>
                        <a:t>F2</a:t>
                      </a:r>
                    </a:p>
                  </a:txBody>
                  <a:tcPr/>
                </a:tc>
                <a:extLst>
                  <a:ext uri="{0D108BD9-81ED-4DB2-BD59-A6C34878D82A}">
                    <a16:rowId xmlns:a16="http://schemas.microsoft.com/office/drawing/2014/main" val="10001"/>
                  </a:ext>
                </a:extLst>
              </a:tr>
              <a:tr h="370840">
                <a:tc>
                  <a:txBody>
                    <a:bodyPr/>
                    <a:lstStyle/>
                    <a:p>
                      <a:r>
                        <a:rPr lang="en-GB" sz="2400" dirty="0">
                          <a:solidFill>
                            <a:srgbClr val="C00000"/>
                          </a:solidFill>
                        </a:rPr>
                        <a:t>Failure (F1)</a:t>
                      </a:r>
                    </a:p>
                  </a:txBody>
                  <a:tcPr/>
                </a:tc>
                <a:tc>
                  <a:txBody>
                    <a:bodyPr/>
                    <a:lstStyle/>
                    <a:p>
                      <a:r>
                        <a:rPr lang="en-GB" sz="2400" dirty="0">
                          <a:solidFill>
                            <a:srgbClr val="C00000"/>
                          </a:solidFill>
                        </a:rPr>
                        <a:t>F1</a:t>
                      </a:r>
                    </a:p>
                  </a:txBody>
                  <a:tcPr/>
                </a:tc>
                <a:tc>
                  <a:txBody>
                    <a:bodyPr/>
                    <a:lstStyle/>
                    <a:p>
                      <a:r>
                        <a:rPr lang="en-GB" sz="2400" dirty="0">
                          <a:solidFill>
                            <a:srgbClr val="C00000"/>
                          </a:solidFill>
                        </a:rPr>
                        <a:t>[F1; F2]</a:t>
                      </a:r>
                    </a:p>
                  </a:txBody>
                  <a:tcPr/>
                </a:tc>
                <a:extLst>
                  <a:ext uri="{0D108BD9-81ED-4DB2-BD59-A6C34878D82A}">
                    <a16:rowId xmlns:a16="http://schemas.microsoft.com/office/drawing/2014/main" val="10002"/>
                  </a:ext>
                </a:extLst>
              </a:tr>
            </a:tbl>
          </a:graphicData>
        </a:graphic>
      </p:graphicFrame>
      <p:grpSp>
        <p:nvGrpSpPr>
          <p:cNvPr id="3" name="Group 33"/>
          <p:cNvGrpSpPr/>
          <p:nvPr/>
        </p:nvGrpSpPr>
        <p:grpSpPr>
          <a:xfrm>
            <a:off x="2438400" y="838200"/>
            <a:ext cx="2913354" cy="1447800"/>
            <a:chOff x="3194362" y="1773988"/>
            <a:chExt cx="2913354" cy="1447800"/>
          </a:xfrm>
        </p:grpSpPr>
        <p:sp>
          <p:nvSpPr>
            <p:cNvPr id="15" name="TextBox 14"/>
            <p:cNvSpPr txBox="1"/>
            <p:nvPr/>
          </p:nvSpPr>
          <p:spPr>
            <a:xfrm>
              <a:off x="3194362" y="1773988"/>
              <a:ext cx="2362200" cy="646331"/>
            </a:xfrm>
            <a:prstGeom prst="rect">
              <a:avLst/>
            </a:prstGeom>
            <a:noFill/>
          </p:spPr>
          <p:txBody>
            <a:bodyPr wrap="square" rtlCol="0">
              <a:spAutoFit/>
            </a:bodyPr>
            <a:lstStyle/>
            <a:p>
              <a:pPr algn="ctr"/>
              <a:r>
                <a:rPr lang="en-GB" dirty="0">
                  <a:solidFill>
                    <a:srgbClr val="C00000"/>
                  </a:solidFill>
                  <a:latin typeface="Conformity" pitchFamily="2" charset="0"/>
                </a:rPr>
                <a:t>Either input is OK, they are both the same value</a:t>
              </a:r>
            </a:p>
          </p:txBody>
        </p:sp>
        <p:sp>
          <p:nvSpPr>
            <p:cNvPr id="16" name="Freeform 15"/>
            <p:cNvSpPr/>
            <p:nvPr/>
          </p:nvSpPr>
          <p:spPr>
            <a:xfrm rot="10800000" flipH="1">
              <a:off x="4413562" y="2307388"/>
              <a:ext cx="1694154" cy="914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Lst>
              <a:ahLst/>
              <a:cxnLst>
                <a:cxn ang="0">
                  <a:pos x="connsiteX0" y="connsiteY0"/>
                </a:cxn>
                <a:cxn ang="0">
                  <a:pos x="connsiteX1" y="connsiteY1"/>
                </a:cxn>
              </a:cxnLst>
              <a:rect l="l" t="t" r="r" b="b"/>
              <a:pathLst>
                <a:path w="4947537" h="1567543">
                  <a:moveTo>
                    <a:pt x="4228096" y="0"/>
                  </a:moveTo>
                  <a:cubicBezTo>
                    <a:pt x="4947537" y="1502272"/>
                    <a:pt x="91258" y="1026417"/>
                    <a:pt x="0" y="1567543"/>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C00000"/>
                </a:solidFill>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Combining switches</a:t>
            </a:r>
          </a:p>
        </p:txBody>
      </p:sp>
      <p:pic>
        <p:nvPicPr>
          <p:cNvPr id="8" name="Picture 2"/>
          <p:cNvPicPr>
            <a:picLocks noChangeAspect="1" noChangeArrowheads="1"/>
          </p:cNvPicPr>
          <p:nvPr/>
        </p:nvPicPr>
        <p:blipFill>
          <a:blip r:embed="rId2"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370840">
                <a:tc>
                  <a:txBody>
                    <a:bodyPr/>
                    <a:lstStyle/>
                    <a:p>
                      <a:pPr algn="ctr"/>
                      <a:r>
                        <a:rPr lang="en-GB" sz="2800" b="1" dirty="0"/>
                        <a:t>+</a:t>
                      </a:r>
                    </a:p>
                  </a:txBody>
                  <a:tcPr/>
                </a:tc>
                <a:tc>
                  <a:txBody>
                    <a:bodyPr/>
                    <a:lstStyle/>
                    <a:p>
                      <a:r>
                        <a:rPr lang="en-GB" sz="2400" dirty="0">
                          <a:solidFill>
                            <a:srgbClr val="00B050"/>
                          </a:solidFill>
                        </a:rPr>
                        <a:t>Success (S2)</a:t>
                      </a:r>
                    </a:p>
                  </a:txBody>
                  <a:tcPr/>
                </a:tc>
                <a:tc>
                  <a:txBody>
                    <a:bodyPr/>
                    <a:lstStyle/>
                    <a:p>
                      <a:r>
                        <a:rPr lang="en-GB" sz="2400" dirty="0">
                          <a:solidFill>
                            <a:srgbClr val="C00000"/>
                          </a:solidFill>
                        </a:rPr>
                        <a:t>Failure (F2)</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00B050"/>
                          </a:solidFill>
                        </a:rPr>
                        <a:t>Success (S1)</a:t>
                      </a:r>
                    </a:p>
                  </a:txBody>
                  <a:tcPr/>
                </a:tc>
                <a:tc>
                  <a:txBody>
                    <a:bodyPr/>
                    <a:lstStyle/>
                    <a:p>
                      <a:r>
                        <a:rPr lang="en-GB" sz="2400" dirty="0">
                          <a:solidFill>
                            <a:srgbClr val="00B050"/>
                          </a:solidFill>
                        </a:rPr>
                        <a:t>S1 or S2</a:t>
                      </a:r>
                    </a:p>
                  </a:txBody>
                  <a:tcPr/>
                </a:tc>
                <a:tc>
                  <a:txBody>
                    <a:bodyPr/>
                    <a:lstStyle/>
                    <a:p>
                      <a:r>
                        <a:rPr lang="en-GB" sz="2400" dirty="0">
                          <a:solidFill>
                            <a:srgbClr val="C00000"/>
                          </a:solidFill>
                        </a:rPr>
                        <a:t>F2</a:t>
                      </a:r>
                    </a:p>
                  </a:txBody>
                  <a:tcPr/>
                </a:tc>
                <a:extLst>
                  <a:ext uri="{0D108BD9-81ED-4DB2-BD59-A6C34878D82A}">
                    <a16:rowId xmlns:a16="http://schemas.microsoft.com/office/drawing/2014/main" val="10001"/>
                  </a:ext>
                </a:extLst>
              </a:tr>
              <a:tr h="370840">
                <a:tc>
                  <a:txBody>
                    <a:bodyPr/>
                    <a:lstStyle/>
                    <a:p>
                      <a:r>
                        <a:rPr lang="en-GB" sz="2400" dirty="0">
                          <a:solidFill>
                            <a:srgbClr val="C00000"/>
                          </a:solidFill>
                        </a:rPr>
                        <a:t>Failure (F1)</a:t>
                      </a:r>
                    </a:p>
                  </a:txBody>
                  <a:tcPr/>
                </a:tc>
                <a:tc>
                  <a:txBody>
                    <a:bodyPr/>
                    <a:lstStyle/>
                    <a:p>
                      <a:r>
                        <a:rPr lang="en-GB" sz="2400" dirty="0">
                          <a:solidFill>
                            <a:srgbClr val="C00000"/>
                          </a:solidFill>
                        </a:rPr>
                        <a:t>F1</a:t>
                      </a:r>
                    </a:p>
                  </a:txBody>
                  <a:tcPr/>
                </a:tc>
                <a:tc>
                  <a:txBody>
                    <a:bodyPr/>
                    <a:lstStyle/>
                    <a:p>
                      <a:r>
                        <a:rPr lang="en-GB" sz="2400" dirty="0">
                          <a:solidFill>
                            <a:srgbClr val="C00000"/>
                          </a:solidFill>
                        </a:rPr>
                        <a:t>[F1; F2]</a:t>
                      </a:r>
                    </a:p>
                  </a:txBody>
                  <a:tcPr/>
                </a:tc>
                <a:extLst>
                  <a:ext uri="{0D108BD9-81ED-4DB2-BD59-A6C34878D82A}">
                    <a16:rowId xmlns:a16="http://schemas.microsoft.com/office/drawing/2014/main" val="10002"/>
                  </a:ext>
                </a:extLst>
              </a:tr>
            </a:tbl>
          </a:graphicData>
        </a:graphic>
      </p:graphicFrame>
      <p:grpSp>
        <p:nvGrpSpPr>
          <p:cNvPr id="4" name="Group 33"/>
          <p:cNvGrpSpPr/>
          <p:nvPr/>
        </p:nvGrpSpPr>
        <p:grpSpPr>
          <a:xfrm>
            <a:off x="6492452" y="3200400"/>
            <a:ext cx="2133600" cy="1235120"/>
            <a:chOff x="3514614" y="402388"/>
            <a:chExt cx="2133600" cy="1235120"/>
          </a:xfrm>
        </p:grpSpPr>
        <p:sp>
          <p:nvSpPr>
            <p:cNvPr id="19" name="TextBox 18"/>
            <p:cNvSpPr txBox="1"/>
            <p:nvPr/>
          </p:nvSpPr>
          <p:spPr>
            <a:xfrm rot="21420000">
              <a:off x="3514614" y="991177"/>
              <a:ext cx="2133600" cy="646331"/>
            </a:xfrm>
            <a:prstGeom prst="rect">
              <a:avLst/>
            </a:prstGeom>
            <a:noFill/>
          </p:spPr>
          <p:txBody>
            <a:bodyPr wrap="square" rtlCol="0">
              <a:spAutoFit/>
            </a:bodyPr>
            <a:lstStyle/>
            <a:p>
              <a:pPr algn="ctr"/>
              <a:r>
                <a:rPr lang="en-GB" dirty="0">
                  <a:solidFill>
                    <a:srgbClr val="C00000"/>
                  </a:solidFill>
                  <a:latin typeface="Conformity" pitchFamily="2" charset="0"/>
                </a:rPr>
                <a:t>We need to keep both, so store in a list.</a:t>
              </a:r>
            </a:p>
          </p:txBody>
        </p:sp>
        <p:sp>
          <p:nvSpPr>
            <p:cNvPr id="20" name="Freeform 19"/>
            <p:cNvSpPr/>
            <p:nvPr/>
          </p:nvSpPr>
          <p:spPr>
            <a:xfrm rot="10800000" flipV="1">
              <a:off x="4261162" y="402388"/>
              <a:ext cx="152400" cy="64633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Lst>
              <a:ahLst/>
              <a:cxnLst>
                <a:cxn ang="0">
                  <a:pos x="connsiteX0" y="connsiteY0"/>
                </a:cxn>
                <a:cxn ang="0">
                  <a:pos x="connsiteX1" y="connsiteY1"/>
                </a:cxn>
              </a:cxnLst>
              <a:rect l="l" t="t" r="r" b="b"/>
              <a:pathLst>
                <a:path w="4947537" h="1567543">
                  <a:moveTo>
                    <a:pt x="4228096" y="0"/>
                  </a:moveTo>
                  <a:cubicBezTo>
                    <a:pt x="4947537" y="1502272"/>
                    <a:pt x="91258" y="1026417"/>
                    <a:pt x="0" y="1567543"/>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2" name="TextBox 11"/>
          <p:cNvSpPr txBox="1"/>
          <p:nvPr/>
        </p:nvSpPr>
        <p:spPr>
          <a:xfrm>
            <a:off x="914400" y="4800600"/>
            <a:ext cx="6705600" cy="1200329"/>
          </a:xfrm>
          <a:prstGeom prst="rect">
            <a:avLst/>
          </a:prstGeom>
          <a:noFill/>
        </p:spPr>
        <p:txBody>
          <a:bodyPr wrap="square" rtlCol="0">
            <a:spAutoFit/>
          </a:bodyPr>
          <a:lstStyle/>
          <a:p>
            <a:r>
              <a:rPr lang="en-GB" sz="2400" dirty="0">
                <a:latin typeface="Consolas" pitchFamily="49" charset="0"/>
                <a:cs typeface="Consolas" pitchFamily="49" charset="0"/>
              </a:rPr>
              <a:t>type Result&lt;'</a:t>
            </a:r>
            <a:r>
              <a:rPr lang="en-GB" sz="2400" dirty="0" err="1">
                <a:latin typeface="Consolas" pitchFamily="49" charset="0"/>
                <a:cs typeface="Consolas" pitchFamily="49" charset="0"/>
              </a:rPr>
              <a:t>TEntity</a:t>
            </a:r>
            <a:r>
              <a:rPr lang="en-GB" sz="2400" dirty="0">
                <a:latin typeface="Consolas" pitchFamily="49" charset="0"/>
                <a:cs typeface="Consolas" pitchFamily="49" charset="0"/>
              </a:rPr>
              <a:t>&gt; = </a:t>
            </a:r>
          </a:p>
          <a:p>
            <a:r>
              <a:rPr lang="en-GB" sz="2400" dirty="0">
                <a:latin typeface="Consolas" pitchFamily="49" charset="0"/>
                <a:cs typeface="Consolas" pitchFamily="49" charset="0"/>
              </a:rPr>
              <a:t>    | </a:t>
            </a:r>
            <a:r>
              <a:rPr lang="en-GB" sz="2400" dirty="0">
                <a:solidFill>
                  <a:srgbClr val="00B050"/>
                </a:solidFill>
                <a:latin typeface="Consolas" pitchFamily="49" charset="0"/>
                <a:cs typeface="Consolas" pitchFamily="49" charset="0"/>
              </a:rPr>
              <a:t>Success</a:t>
            </a:r>
            <a:r>
              <a:rPr lang="en-GB" sz="2400" dirty="0">
                <a:latin typeface="Consolas" pitchFamily="49" charset="0"/>
                <a:cs typeface="Consolas" pitchFamily="49" charset="0"/>
              </a:rPr>
              <a:t> of '</a:t>
            </a:r>
            <a:r>
              <a:rPr lang="en-GB" sz="2400" dirty="0" err="1">
                <a:latin typeface="Consolas" pitchFamily="49" charset="0"/>
                <a:cs typeface="Consolas" pitchFamily="49" charset="0"/>
              </a:rPr>
              <a:t>TEntity</a:t>
            </a:r>
            <a:endParaRPr lang="en-GB" sz="2400" dirty="0">
              <a:latin typeface="Consolas" pitchFamily="49" charset="0"/>
              <a:cs typeface="Consolas" pitchFamily="49" charset="0"/>
            </a:endParaRPr>
          </a:p>
          <a:p>
            <a:r>
              <a:rPr lang="en-GB" sz="2400" dirty="0">
                <a:latin typeface="Consolas" pitchFamily="49" charset="0"/>
                <a:cs typeface="Consolas" pitchFamily="49" charset="0"/>
              </a:rPr>
              <a:t>    | </a:t>
            </a:r>
            <a:r>
              <a:rPr lang="en-GB" sz="2400" dirty="0">
                <a:solidFill>
                  <a:srgbClr val="C00000"/>
                </a:solidFill>
                <a:latin typeface="Consolas" pitchFamily="49" charset="0"/>
                <a:cs typeface="Consolas" pitchFamily="49" charset="0"/>
              </a:rPr>
              <a:t>Failure</a:t>
            </a:r>
            <a:r>
              <a:rPr lang="en-GB" sz="2400" dirty="0">
                <a:latin typeface="Consolas" pitchFamily="49" charset="0"/>
                <a:cs typeface="Consolas" pitchFamily="49" charset="0"/>
              </a:rPr>
              <a:t> of </a:t>
            </a:r>
            <a:r>
              <a:rPr lang="en-GB" sz="2400" dirty="0" err="1">
                <a:latin typeface="Consolas" pitchFamily="49" charset="0"/>
                <a:cs typeface="Consolas" pitchFamily="49" charset="0"/>
              </a:rPr>
              <a:t>ErrorMessage</a:t>
            </a:r>
            <a:r>
              <a:rPr lang="en-GB" sz="2400" dirty="0">
                <a:latin typeface="Consolas" pitchFamily="49" charset="0"/>
                <a:cs typeface="Consolas" pitchFamily="49" charset="0"/>
              </a:rPr>
              <a:t> list</a:t>
            </a:r>
          </a:p>
        </p:txBody>
      </p:sp>
      <p:sp>
        <p:nvSpPr>
          <p:cNvPr id="13" name="Rounded Rectangle 12"/>
          <p:cNvSpPr/>
          <p:nvPr/>
        </p:nvSpPr>
        <p:spPr>
          <a:xfrm>
            <a:off x="3810000" y="5562600"/>
            <a:ext cx="3048000" cy="4572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p:cNvSpPr/>
          <p:nvPr/>
        </p:nvSpPr>
        <p:spPr>
          <a:xfrm rot="10800000" flipH="1">
            <a:off x="6400800" y="4343400"/>
            <a:ext cx="1219200" cy="11430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6249782 w 10416303"/>
              <a:gd name="connsiteY0" fmla="*/ 685800 h 685800"/>
              <a:gd name="connsiteX1" fmla="*/ 0 w 10416303"/>
              <a:gd name="connsiteY1" fmla="*/ 533400 h 685800"/>
              <a:gd name="connsiteX2" fmla="*/ 10395122 w 10416303"/>
              <a:gd name="connsiteY2" fmla="*/ 0 h 685800"/>
              <a:gd name="connsiteX0" fmla="*/ 6249782 w 10784697"/>
              <a:gd name="connsiteY0" fmla="*/ 616857 h 2213428"/>
              <a:gd name="connsiteX1" fmla="*/ 0 w 10784697"/>
              <a:gd name="connsiteY1" fmla="*/ 464457 h 2213428"/>
              <a:gd name="connsiteX2" fmla="*/ 10763513 w 10784697"/>
              <a:gd name="connsiteY2" fmla="*/ 1607457 h 2213428"/>
              <a:gd name="connsiteX0" fmla="*/ 6249782 w 11479117"/>
              <a:gd name="connsiteY0" fmla="*/ 616857 h 1607457"/>
              <a:gd name="connsiteX1" fmla="*/ 0 w 11479117"/>
              <a:gd name="connsiteY1" fmla="*/ 464457 h 1607457"/>
              <a:gd name="connsiteX2" fmla="*/ 10763513 w 11479117"/>
              <a:gd name="connsiteY2" fmla="*/ 1607457 h 1607457"/>
              <a:gd name="connsiteX0" fmla="*/ 0 w 4513731"/>
              <a:gd name="connsiteY0" fmla="*/ 0 h 990600"/>
              <a:gd name="connsiteX1" fmla="*/ 4513731 w 4513731"/>
              <a:gd name="connsiteY1" fmla="*/ 990600 h 990600"/>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Lst>
            <a:ahLst/>
            <a:cxnLst>
              <a:cxn ang="0">
                <a:pos x="connsiteX0" y="connsiteY0"/>
              </a:cxn>
              <a:cxn ang="0">
                <a:pos x="connsiteX1" y="connsiteY1"/>
              </a:cxn>
            </a:cxnLst>
            <a:rect l="l" t="t" r="r" b="b"/>
            <a:pathLst>
              <a:path w="10416302" h="1219201">
                <a:moveTo>
                  <a:pt x="0" y="0"/>
                </a:moveTo>
                <a:cubicBezTo>
                  <a:pt x="2331270" y="624114"/>
                  <a:pt x="9424275" y="801915"/>
                  <a:pt x="10416302" y="121920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Combining switches</a:t>
            </a:r>
          </a:p>
        </p:txBody>
      </p:sp>
      <p:pic>
        <p:nvPicPr>
          <p:cNvPr id="8" name="Picture 2"/>
          <p:cNvPicPr>
            <a:picLocks noChangeAspect="1" noChangeArrowheads="1"/>
          </p:cNvPicPr>
          <p:nvPr/>
        </p:nvPicPr>
        <p:blipFill>
          <a:blip r:embed="rId3"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370840">
                <a:tc>
                  <a:txBody>
                    <a:bodyPr/>
                    <a:lstStyle/>
                    <a:p>
                      <a:pPr algn="ctr"/>
                      <a:r>
                        <a:rPr lang="en-GB" sz="2800" b="1" dirty="0"/>
                        <a:t>+</a:t>
                      </a:r>
                    </a:p>
                  </a:txBody>
                  <a:tcPr/>
                </a:tc>
                <a:tc>
                  <a:txBody>
                    <a:bodyPr/>
                    <a:lstStyle/>
                    <a:p>
                      <a:r>
                        <a:rPr lang="en-GB" sz="2400" dirty="0">
                          <a:solidFill>
                            <a:srgbClr val="00B050"/>
                          </a:solidFill>
                        </a:rPr>
                        <a:t>Success (S2)</a:t>
                      </a:r>
                    </a:p>
                  </a:txBody>
                  <a:tcPr/>
                </a:tc>
                <a:tc>
                  <a:txBody>
                    <a:bodyPr/>
                    <a:lstStyle/>
                    <a:p>
                      <a:r>
                        <a:rPr lang="en-GB" sz="2400" dirty="0">
                          <a:solidFill>
                            <a:srgbClr val="C00000"/>
                          </a:solidFill>
                        </a:rPr>
                        <a:t>Failure (F2)</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solidFill>
                            <a:srgbClr val="00B050"/>
                          </a:solidFill>
                        </a:rPr>
                        <a:t>Success (S1)</a:t>
                      </a:r>
                    </a:p>
                  </a:txBody>
                  <a:tcPr/>
                </a:tc>
                <a:tc>
                  <a:txBody>
                    <a:bodyPr/>
                    <a:lstStyle/>
                    <a:p>
                      <a:r>
                        <a:rPr lang="en-GB" sz="2400" dirty="0">
                          <a:solidFill>
                            <a:srgbClr val="00B050"/>
                          </a:solidFill>
                        </a:rPr>
                        <a:t>S1 or S2</a:t>
                      </a:r>
                    </a:p>
                  </a:txBody>
                  <a:tcPr/>
                </a:tc>
                <a:tc>
                  <a:txBody>
                    <a:bodyPr/>
                    <a:lstStyle/>
                    <a:p>
                      <a:r>
                        <a:rPr lang="en-GB" sz="2400" dirty="0">
                          <a:solidFill>
                            <a:srgbClr val="C00000"/>
                          </a:solidFill>
                        </a:rPr>
                        <a:t>[F2]</a:t>
                      </a:r>
                    </a:p>
                  </a:txBody>
                  <a:tcPr/>
                </a:tc>
                <a:extLst>
                  <a:ext uri="{0D108BD9-81ED-4DB2-BD59-A6C34878D82A}">
                    <a16:rowId xmlns:a16="http://schemas.microsoft.com/office/drawing/2014/main" val="10001"/>
                  </a:ext>
                </a:extLst>
              </a:tr>
              <a:tr h="370840">
                <a:tc>
                  <a:txBody>
                    <a:bodyPr/>
                    <a:lstStyle/>
                    <a:p>
                      <a:r>
                        <a:rPr lang="en-GB" sz="2400" dirty="0">
                          <a:solidFill>
                            <a:srgbClr val="C00000"/>
                          </a:solidFill>
                        </a:rPr>
                        <a:t>Failure (F1)</a:t>
                      </a:r>
                    </a:p>
                  </a:txBody>
                  <a:tcPr/>
                </a:tc>
                <a:tc>
                  <a:txBody>
                    <a:bodyPr/>
                    <a:lstStyle/>
                    <a:p>
                      <a:r>
                        <a:rPr lang="en-GB" sz="2400" dirty="0">
                          <a:solidFill>
                            <a:srgbClr val="C00000"/>
                          </a:solidFill>
                        </a:rPr>
                        <a:t>[F1]</a:t>
                      </a:r>
                    </a:p>
                  </a:txBody>
                  <a:tcPr/>
                </a:tc>
                <a:tc>
                  <a:txBody>
                    <a:bodyPr/>
                    <a:lstStyle/>
                    <a:p>
                      <a:r>
                        <a:rPr lang="en-GB" sz="2400" dirty="0">
                          <a:solidFill>
                            <a:srgbClr val="C00000"/>
                          </a:solidFill>
                        </a:rPr>
                        <a:t>[F1; F2]</a:t>
                      </a:r>
                    </a:p>
                  </a:txBody>
                  <a:tcPr/>
                </a:tc>
                <a:extLst>
                  <a:ext uri="{0D108BD9-81ED-4DB2-BD59-A6C34878D82A}">
                    <a16:rowId xmlns:a16="http://schemas.microsoft.com/office/drawing/2014/main" val="10002"/>
                  </a:ext>
                </a:extLst>
              </a:tr>
            </a:tbl>
          </a:graphicData>
        </a:graphic>
      </p:graphicFrame>
      <p:grpSp>
        <p:nvGrpSpPr>
          <p:cNvPr id="4" name="Group 33"/>
          <p:cNvGrpSpPr/>
          <p:nvPr/>
        </p:nvGrpSpPr>
        <p:grpSpPr>
          <a:xfrm>
            <a:off x="5181600" y="2354986"/>
            <a:ext cx="3907967" cy="2234584"/>
            <a:chOff x="2203762" y="-443026"/>
            <a:chExt cx="3907967" cy="2234584"/>
          </a:xfrm>
        </p:grpSpPr>
        <p:sp>
          <p:nvSpPr>
            <p:cNvPr id="19" name="TextBox 18"/>
            <p:cNvSpPr txBox="1"/>
            <p:nvPr/>
          </p:nvSpPr>
          <p:spPr>
            <a:xfrm rot="21420000">
              <a:off x="3743170" y="1145227"/>
              <a:ext cx="2196663" cy="646331"/>
            </a:xfrm>
            <a:prstGeom prst="rect">
              <a:avLst/>
            </a:prstGeom>
            <a:noFill/>
          </p:spPr>
          <p:txBody>
            <a:bodyPr wrap="square" rtlCol="0">
              <a:spAutoFit/>
            </a:bodyPr>
            <a:lstStyle/>
            <a:p>
              <a:pPr algn="ctr"/>
              <a:r>
                <a:rPr lang="en-GB" dirty="0">
                  <a:solidFill>
                    <a:srgbClr val="C00000"/>
                  </a:solidFill>
                  <a:latin typeface="Conformity" pitchFamily="2" charset="0"/>
                </a:rPr>
                <a:t>But now these need to be lists too.</a:t>
              </a:r>
            </a:p>
          </p:txBody>
        </p:sp>
        <p:sp>
          <p:nvSpPr>
            <p:cNvPr id="20" name="Freeform 19"/>
            <p:cNvSpPr/>
            <p:nvPr/>
          </p:nvSpPr>
          <p:spPr>
            <a:xfrm rot="10800000" flipV="1">
              <a:off x="4565963" y="-443026"/>
              <a:ext cx="1545766" cy="145501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038794"/>
                <a:gd name="connsiteY0" fmla="*/ 0 h 3415617"/>
                <a:gd name="connsiteX1" fmla="*/ 4947537 w 5038794"/>
                <a:gd name="connsiteY1" fmla="*/ 3415617 h 3415617"/>
                <a:gd name="connsiteX0" fmla="*/ 50181987 w 55220781"/>
                <a:gd name="connsiteY0" fmla="*/ 202303 h 3617920"/>
                <a:gd name="connsiteX1" fmla="*/ 55129524 w 55220781"/>
                <a:gd name="connsiteY1" fmla="*/ 3617920 h 3617920"/>
                <a:gd name="connsiteX0" fmla="*/ 50181987 w 50181987"/>
                <a:gd name="connsiteY0" fmla="*/ 202303 h 3528837"/>
                <a:gd name="connsiteX1" fmla="*/ 20496764 w 50181987"/>
                <a:gd name="connsiteY1" fmla="*/ 3528837 h 3528837"/>
              </a:gdLst>
              <a:ahLst/>
              <a:cxnLst>
                <a:cxn ang="0">
                  <a:pos x="connsiteX0" y="connsiteY0"/>
                </a:cxn>
                <a:cxn ang="0">
                  <a:pos x="connsiteX1" y="connsiteY1"/>
                </a:cxn>
              </a:cxnLst>
              <a:rect l="l" t="t" r="r" b="b"/>
              <a:pathLst>
                <a:path w="50181987" h="3528837">
                  <a:moveTo>
                    <a:pt x="50181987" y="202303"/>
                  </a:moveTo>
                  <a:cubicBezTo>
                    <a:pt x="0" y="0"/>
                    <a:pt x="20588022" y="2987711"/>
                    <a:pt x="20496764" y="3528837"/>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Freeform 16"/>
            <p:cNvSpPr/>
            <p:nvPr/>
          </p:nvSpPr>
          <p:spPr>
            <a:xfrm rot="10800000" flipV="1">
              <a:off x="2203762" y="402388"/>
              <a:ext cx="2057400" cy="1008487"/>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038794"/>
                <a:gd name="connsiteY0" fmla="*/ 0 h 3415617"/>
                <a:gd name="connsiteX1" fmla="*/ 4947537 w 5038794"/>
                <a:gd name="connsiteY1" fmla="*/ 3415617 h 3415617"/>
                <a:gd name="connsiteX0" fmla="*/ 50181987 w 55220781"/>
                <a:gd name="connsiteY0" fmla="*/ 202303 h 3617920"/>
                <a:gd name="connsiteX1" fmla="*/ 55129524 w 55220781"/>
                <a:gd name="connsiteY1" fmla="*/ 3617920 h 3617920"/>
                <a:gd name="connsiteX0" fmla="*/ 50181987 w 50181987"/>
                <a:gd name="connsiteY0" fmla="*/ 202303 h 3528837"/>
                <a:gd name="connsiteX1" fmla="*/ 20496764 w 50181987"/>
                <a:gd name="connsiteY1" fmla="*/ 3528837 h 3528837"/>
                <a:gd name="connsiteX0" fmla="*/ 71739289 w 71739290"/>
                <a:gd name="connsiteY0" fmla="*/ 202303 h 1495955"/>
                <a:gd name="connsiteX1" fmla="*/ 0 w 71739290"/>
                <a:gd name="connsiteY1" fmla="*/ 1495955 h 1495955"/>
                <a:gd name="connsiteX0" fmla="*/ 71739289 w 71739290"/>
                <a:gd name="connsiteY0" fmla="*/ 0 h 2445877"/>
                <a:gd name="connsiteX1" fmla="*/ 0 w 71739290"/>
                <a:gd name="connsiteY1" fmla="*/ 1293652 h 2445877"/>
                <a:gd name="connsiteX0" fmla="*/ 66791753 w 66791753"/>
                <a:gd name="connsiteY0" fmla="*/ 0 h 2445877"/>
                <a:gd name="connsiteX1" fmla="*/ 0 w 66791753"/>
                <a:gd name="connsiteY1" fmla="*/ 1478459 h 2445877"/>
                <a:gd name="connsiteX0" fmla="*/ 66791753 w 66791753"/>
                <a:gd name="connsiteY0" fmla="*/ 0 h 2445877"/>
                <a:gd name="connsiteX1" fmla="*/ 0 w 66791753"/>
                <a:gd name="connsiteY1" fmla="*/ 1848074 h 2445877"/>
                <a:gd name="connsiteX0" fmla="*/ 66791753 w 66791753"/>
                <a:gd name="connsiteY0" fmla="*/ 0 h 2445877"/>
                <a:gd name="connsiteX1" fmla="*/ 0 w 66791753"/>
                <a:gd name="connsiteY1" fmla="*/ 1848074 h 2445877"/>
              </a:gdLst>
              <a:ahLst/>
              <a:cxnLst>
                <a:cxn ang="0">
                  <a:pos x="connsiteX0" y="connsiteY0"/>
                </a:cxn>
                <a:cxn ang="0">
                  <a:pos x="connsiteX1" y="connsiteY1"/>
                </a:cxn>
              </a:cxnLst>
              <a:rect l="l" t="t" r="r" b="b"/>
              <a:pathLst>
                <a:path w="66791753" h="2445877">
                  <a:moveTo>
                    <a:pt x="66791753" y="0"/>
                  </a:moveTo>
                  <a:cubicBezTo>
                    <a:pt x="53017830" y="2445877"/>
                    <a:pt x="1080764" y="887328"/>
                    <a:pt x="0" y="1848074"/>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2" name="TextBox 11"/>
          <p:cNvSpPr txBox="1"/>
          <p:nvPr/>
        </p:nvSpPr>
        <p:spPr>
          <a:xfrm>
            <a:off x="914400" y="4800600"/>
            <a:ext cx="6705600" cy="1200329"/>
          </a:xfrm>
          <a:prstGeom prst="rect">
            <a:avLst/>
          </a:prstGeom>
          <a:noFill/>
        </p:spPr>
        <p:txBody>
          <a:bodyPr wrap="square" rtlCol="0">
            <a:spAutoFit/>
          </a:bodyPr>
          <a:lstStyle/>
          <a:p>
            <a:r>
              <a:rPr lang="en-GB" sz="2400" dirty="0">
                <a:latin typeface="Consolas" pitchFamily="49" charset="0"/>
                <a:cs typeface="Consolas" pitchFamily="49" charset="0"/>
              </a:rPr>
              <a:t>type Result&lt;'</a:t>
            </a:r>
            <a:r>
              <a:rPr lang="en-GB" sz="2400" dirty="0" err="1">
                <a:latin typeface="Consolas" pitchFamily="49" charset="0"/>
                <a:cs typeface="Consolas" pitchFamily="49" charset="0"/>
              </a:rPr>
              <a:t>TEntity</a:t>
            </a:r>
            <a:r>
              <a:rPr lang="en-GB" sz="2400" dirty="0">
                <a:latin typeface="Consolas" pitchFamily="49" charset="0"/>
                <a:cs typeface="Consolas" pitchFamily="49" charset="0"/>
              </a:rPr>
              <a:t>&gt; = </a:t>
            </a:r>
          </a:p>
          <a:p>
            <a:r>
              <a:rPr lang="en-GB" sz="2400" dirty="0">
                <a:latin typeface="Consolas" pitchFamily="49" charset="0"/>
                <a:cs typeface="Consolas" pitchFamily="49" charset="0"/>
              </a:rPr>
              <a:t>    | </a:t>
            </a:r>
            <a:r>
              <a:rPr lang="en-GB" sz="2400" dirty="0">
                <a:solidFill>
                  <a:srgbClr val="00B050"/>
                </a:solidFill>
                <a:latin typeface="Consolas" pitchFamily="49" charset="0"/>
                <a:cs typeface="Consolas" pitchFamily="49" charset="0"/>
              </a:rPr>
              <a:t>Success</a:t>
            </a:r>
            <a:r>
              <a:rPr lang="en-GB" sz="2400" dirty="0">
                <a:latin typeface="Consolas" pitchFamily="49" charset="0"/>
                <a:cs typeface="Consolas" pitchFamily="49" charset="0"/>
              </a:rPr>
              <a:t> of '</a:t>
            </a:r>
            <a:r>
              <a:rPr lang="en-GB" sz="2400" dirty="0" err="1">
                <a:latin typeface="Consolas" pitchFamily="49" charset="0"/>
                <a:cs typeface="Consolas" pitchFamily="49" charset="0"/>
              </a:rPr>
              <a:t>TEntity</a:t>
            </a:r>
            <a:endParaRPr lang="en-GB" sz="2400" dirty="0">
              <a:latin typeface="Consolas" pitchFamily="49" charset="0"/>
              <a:cs typeface="Consolas" pitchFamily="49" charset="0"/>
            </a:endParaRPr>
          </a:p>
          <a:p>
            <a:r>
              <a:rPr lang="en-GB" sz="2400" dirty="0">
                <a:latin typeface="Consolas" pitchFamily="49" charset="0"/>
                <a:cs typeface="Consolas" pitchFamily="49" charset="0"/>
              </a:rPr>
              <a:t>    | </a:t>
            </a:r>
            <a:r>
              <a:rPr lang="en-GB" sz="2400" dirty="0">
                <a:solidFill>
                  <a:srgbClr val="C00000"/>
                </a:solidFill>
                <a:latin typeface="Consolas" pitchFamily="49" charset="0"/>
                <a:cs typeface="Consolas" pitchFamily="49" charset="0"/>
              </a:rPr>
              <a:t>Failure</a:t>
            </a:r>
            <a:r>
              <a:rPr lang="en-GB" sz="2400" dirty="0">
                <a:latin typeface="Consolas" pitchFamily="49" charset="0"/>
                <a:cs typeface="Consolas" pitchFamily="49" charset="0"/>
              </a:rPr>
              <a:t> of </a:t>
            </a:r>
            <a:r>
              <a:rPr lang="en-GB" sz="2400" dirty="0" err="1">
                <a:latin typeface="Consolas" pitchFamily="49" charset="0"/>
                <a:cs typeface="Consolas" pitchFamily="49" charset="0"/>
              </a:rPr>
              <a:t>ErrorMessage</a:t>
            </a:r>
            <a:r>
              <a:rPr lang="en-GB" sz="2400" dirty="0">
                <a:latin typeface="Consolas" pitchFamily="49" charset="0"/>
                <a:cs typeface="Consolas" pitchFamily="49" charset="0"/>
              </a:rPr>
              <a:t> list</a:t>
            </a:r>
          </a:p>
        </p:txBody>
      </p:sp>
      <p:sp>
        <p:nvSpPr>
          <p:cNvPr id="18" name="Rounded Rectangle 17"/>
          <p:cNvSpPr/>
          <p:nvPr/>
        </p:nvSpPr>
        <p:spPr>
          <a:xfrm>
            <a:off x="3810000" y="5562600"/>
            <a:ext cx="3048000" cy="4572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p:cNvSpPr/>
          <p:nvPr/>
        </p:nvSpPr>
        <p:spPr>
          <a:xfrm rot="10800000" flipH="1">
            <a:off x="6400800" y="4495799"/>
            <a:ext cx="1219200" cy="9906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6249782 w 10416303"/>
              <a:gd name="connsiteY0" fmla="*/ 685800 h 685800"/>
              <a:gd name="connsiteX1" fmla="*/ 0 w 10416303"/>
              <a:gd name="connsiteY1" fmla="*/ 533400 h 685800"/>
              <a:gd name="connsiteX2" fmla="*/ 10395122 w 10416303"/>
              <a:gd name="connsiteY2" fmla="*/ 0 h 685800"/>
              <a:gd name="connsiteX0" fmla="*/ 6249782 w 10784697"/>
              <a:gd name="connsiteY0" fmla="*/ 616857 h 2213428"/>
              <a:gd name="connsiteX1" fmla="*/ 0 w 10784697"/>
              <a:gd name="connsiteY1" fmla="*/ 464457 h 2213428"/>
              <a:gd name="connsiteX2" fmla="*/ 10763513 w 10784697"/>
              <a:gd name="connsiteY2" fmla="*/ 1607457 h 2213428"/>
              <a:gd name="connsiteX0" fmla="*/ 6249782 w 11479117"/>
              <a:gd name="connsiteY0" fmla="*/ 616857 h 1607457"/>
              <a:gd name="connsiteX1" fmla="*/ 0 w 11479117"/>
              <a:gd name="connsiteY1" fmla="*/ 464457 h 1607457"/>
              <a:gd name="connsiteX2" fmla="*/ 10763513 w 11479117"/>
              <a:gd name="connsiteY2" fmla="*/ 1607457 h 1607457"/>
              <a:gd name="connsiteX0" fmla="*/ 0 w 4513731"/>
              <a:gd name="connsiteY0" fmla="*/ 0 h 990600"/>
              <a:gd name="connsiteX1" fmla="*/ 4513731 w 4513731"/>
              <a:gd name="connsiteY1" fmla="*/ 990600 h 990600"/>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Lst>
            <a:ahLst/>
            <a:cxnLst>
              <a:cxn ang="0">
                <a:pos x="connsiteX0" y="connsiteY0"/>
              </a:cxn>
              <a:cxn ang="0">
                <a:pos x="connsiteX1" y="connsiteY1"/>
              </a:cxn>
            </a:cxnLst>
            <a:rect l="l" t="t" r="r" b="b"/>
            <a:pathLst>
              <a:path w="10416302" h="1219201">
                <a:moveTo>
                  <a:pt x="0" y="0"/>
                </a:moveTo>
                <a:cubicBezTo>
                  <a:pt x="2331270" y="624114"/>
                  <a:pt x="9424275" y="801915"/>
                  <a:pt x="10416302" y="121920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flow (functional) design</a:t>
            </a:r>
          </a:p>
        </p:txBody>
      </p:sp>
      <p:grpSp>
        <p:nvGrpSpPr>
          <p:cNvPr id="63" name="Group 62"/>
          <p:cNvGrpSpPr/>
          <p:nvPr/>
        </p:nvGrpSpPr>
        <p:grpSpPr>
          <a:xfrm>
            <a:off x="685800" y="1066800"/>
            <a:ext cx="7620000" cy="457200"/>
            <a:chOff x="762000" y="1676400"/>
            <a:chExt cx="7620000" cy="457200"/>
          </a:xfrm>
        </p:grpSpPr>
        <p:grpSp>
          <p:nvGrpSpPr>
            <p:cNvPr id="38" name="Group 37"/>
            <p:cNvGrpSpPr/>
            <p:nvPr/>
          </p:nvGrpSpPr>
          <p:grpSpPr>
            <a:xfrm>
              <a:off x="1905000" y="1676400"/>
              <a:ext cx="6477000" cy="457200"/>
              <a:chOff x="1905000" y="914400"/>
              <a:chExt cx="6477000" cy="457200"/>
            </a:xfrm>
          </p:grpSpPr>
          <p:sp>
            <p:nvSpPr>
              <p:cNvPr id="39" name="AutoShape 9"/>
              <p:cNvSpPr>
                <a:spLocks noChangeArrowheads="1"/>
              </p:cNvSpPr>
              <p:nvPr/>
            </p:nvSpPr>
            <p:spPr bwMode="auto">
              <a:xfrm>
                <a:off x="7391400" y="9906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0" name="AutoShape 11"/>
              <p:cNvCxnSpPr>
                <a:cxnSpLocks noChangeShapeType="1"/>
                <a:stCxn id="43" idx="3"/>
              </p:cNvCxnSpPr>
              <p:nvPr/>
            </p:nvCxnSpPr>
            <p:spPr bwMode="auto">
              <a:xfrm>
                <a:off x="6781800" y="1143000"/>
                <a:ext cx="533400" cy="0"/>
              </a:xfrm>
              <a:prstGeom prst="straightConnector1">
                <a:avLst/>
              </a:prstGeom>
              <a:noFill/>
              <a:ln w="19050">
                <a:solidFill>
                  <a:srgbClr val="00B050"/>
                </a:solidFill>
                <a:round/>
                <a:headEnd/>
                <a:tailEnd type="triangle" w="med" len="med"/>
              </a:ln>
            </p:spPr>
          </p:cxnSp>
          <p:sp>
            <p:nvSpPr>
              <p:cNvPr id="41" name="AutoShape 12"/>
              <p:cNvSpPr>
                <a:spLocks noChangeArrowheads="1"/>
              </p:cNvSpPr>
              <p:nvPr/>
            </p:nvSpPr>
            <p:spPr bwMode="auto">
              <a:xfrm>
                <a:off x="2590800" y="990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42" name="AutoShape 13"/>
              <p:cNvSpPr>
                <a:spLocks noChangeArrowheads="1"/>
              </p:cNvSpPr>
              <p:nvPr/>
            </p:nvSpPr>
            <p:spPr bwMode="auto">
              <a:xfrm>
                <a:off x="3962400" y="990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43" name="AutoShape 14"/>
              <p:cNvSpPr>
                <a:spLocks noChangeArrowheads="1"/>
              </p:cNvSpPr>
              <p:nvPr/>
            </p:nvSpPr>
            <p:spPr bwMode="auto">
              <a:xfrm>
                <a:off x="5562600" y="990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4" name="AutoShape 15"/>
              <p:cNvCxnSpPr>
                <a:cxnSpLocks noChangeShapeType="1"/>
                <a:stCxn id="41" idx="3"/>
                <a:endCxn id="42" idx="1"/>
              </p:cNvCxnSpPr>
              <p:nvPr/>
            </p:nvCxnSpPr>
            <p:spPr bwMode="auto">
              <a:xfrm>
                <a:off x="3657600" y="1143000"/>
                <a:ext cx="304800" cy="0"/>
              </a:xfrm>
              <a:prstGeom prst="straightConnector1">
                <a:avLst/>
              </a:prstGeom>
              <a:noFill/>
              <a:ln w="19050">
                <a:solidFill>
                  <a:srgbClr val="00B050"/>
                </a:solidFill>
                <a:round/>
                <a:headEnd/>
                <a:tailEnd type="triangle" w="med" len="med"/>
              </a:ln>
            </p:spPr>
          </p:cxnSp>
          <p:cxnSp>
            <p:nvCxnSpPr>
              <p:cNvPr id="45" name="AutoShape 16"/>
              <p:cNvCxnSpPr>
                <a:cxnSpLocks noChangeShapeType="1"/>
                <a:stCxn id="42" idx="3"/>
                <a:endCxn id="43" idx="1"/>
              </p:cNvCxnSpPr>
              <p:nvPr/>
            </p:nvCxnSpPr>
            <p:spPr bwMode="auto">
              <a:xfrm>
                <a:off x="5192712" y="1143000"/>
                <a:ext cx="369888" cy="0"/>
              </a:xfrm>
              <a:prstGeom prst="straightConnector1">
                <a:avLst/>
              </a:prstGeom>
              <a:noFill/>
              <a:ln w="19050">
                <a:solidFill>
                  <a:srgbClr val="00B050"/>
                </a:solidFill>
                <a:round/>
                <a:headEnd/>
                <a:tailEnd type="triangle" w="med" len="med"/>
              </a:ln>
            </p:spPr>
          </p:cxnSp>
          <p:cxnSp>
            <p:nvCxnSpPr>
              <p:cNvPr id="46" name="AutoShape 15"/>
              <p:cNvCxnSpPr>
                <a:cxnSpLocks noChangeShapeType="1"/>
                <a:endCxn id="41" idx="1"/>
              </p:cNvCxnSpPr>
              <p:nvPr/>
            </p:nvCxnSpPr>
            <p:spPr bwMode="auto">
              <a:xfrm>
                <a:off x="1905000" y="1143000"/>
                <a:ext cx="685800" cy="0"/>
              </a:xfrm>
              <a:prstGeom prst="straightConnector1">
                <a:avLst/>
              </a:prstGeom>
              <a:noFill/>
              <a:ln w="19050">
                <a:solidFill>
                  <a:srgbClr val="00B050"/>
                </a:solidFill>
                <a:round/>
                <a:headEnd/>
                <a:tailEnd type="triangle" w="med" len="med"/>
              </a:ln>
            </p:spPr>
          </p:cxnSp>
          <p:sp>
            <p:nvSpPr>
              <p:cNvPr id="62" name="AutoShape 12"/>
              <p:cNvSpPr>
                <a:spLocks noChangeArrowheads="1"/>
              </p:cNvSpPr>
              <p:nvPr/>
            </p:nvSpPr>
            <p:spPr bwMode="auto">
              <a:xfrm>
                <a:off x="2438400" y="914400"/>
                <a:ext cx="4495800" cy="4572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60" name="AutoShape 3"/>
            <p:cNvSpPr>
              <a:spLocks noChangeArrowheads="1"/>
            </p:cNvSpPr>
            <p:nvPr/>
          </p:nvSpPr>
          <p:spPr bwMode="auto">
            <a:xfrm>
              <a:off x="7620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7" name="Group 66"/>
          <p:cNvGrpSpPr/>
          <p:nvPr/>
        </p:nvGrpSpPr>
        <p:grpSpPr>
          <a:xfrm>
            <a:off x="685800" y="2209800"/>
            <a:ext cx="7620000" cy="762000"/>
            <a:chOff x="685800" y="1905000"/>
            <a:chExt cx="7620000" cy="762000"/>
          </a:xfrm>
        </p:grpSpPr>
        <p:sp>
          <p:nvSpPr>
            <p:cNvPr id="100355" name="AutoShape 3"/>
            <p:cNvSpPr>
              <a:spLocks noChangeArrowheads="1"/>
            </p:cNvSpPr>
            <p:nvPr/>
          </p:nvSpPr>
          <p:spPr bwMode="auto">
            <a:xfrm>
              <a:off x="685800" y="22098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1" name="AutoShape 9"/>
            <p:cNvSpPr>
              <a:spLocks noChangeArrowheads="1"/>
            </p:cNvSpPr>
            <p:nvPr/>
          </p:nvSpPr>
          <p:spPr bwMode="auto">
            <a:xfrm>
              <a:off x="7315200" y="22098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3" name="AutoShape 11"/>
            <p:cNvCxnSpPr>
              <a:cxnSpLocks noChangeShapeType="1"/>
              <a:stCxn id="100366" idx="3"/>
            </p:cNvCxnSpPr>
            <p:nvPr/>
          </p:nvCxnSpPr>
          <p:spPr bwMode="auto">
            <a:xfrm>
              <a:off x="6705600" y="2362200"/>
              <a:ext cx="533400" cy="0"/>
            </a:xfrm>
            <a:prstGeom prst="straightConnector1">
              <a:avLst/>
            </a:prstGeom>
            <a:noFill/>
            <a:ln w="19050">
              <a:solidFill>
                <a:srgbClr val="00B050"/>
              </a:solidFill>
              <a:round/>
              <a:headEnd/>
              <a:tailEnd type="triangle" w="med" len="med"/>
            </a:ln>
          </p:spPr>
        </p:cxnSp>
        <p:sp>
          <p:nvSpPr>
            <p:cNvPr id="100364" name="AutoShape 12"/>
            <p:cNvSpPr>
              <a:spLocks noChangeArrowheads="1"/>
            </p:cNvSpPr>
            <p:nvPr/>
          </p:nvSpPr>
          <p:spPr bwMode="auto">
            <a:xfrm>
              <a:off x="2514600" y="22098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5" name="AutoShape 13"/>
            <p:cNvSpPr>
              <a:spLocks noChangeArrowheads="1"/>
            </p:cNvSpPr>
            <p:nvPr/>
          </p:nvSpPr>
          <p:spPr bwMode="auto">
            <a:xfrm>
              <a:off x="3886200" y="22098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6" name="AutoShape 14"/>
            <p:cNvSpPr>
              <a:spLocks noChangeArrowheads="1"/>
            </p:cNvSpPr>
            <p:nvPr/>
          </p:nvSpPr>
          <p:spPr bwMode="auto">
            <a:xfrm>
              <a:off x="5486400" y="22098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7" name="AutoShape 15"/>
            <p:cNvCxnSpPr>
              <a:cxnSpLocks noChangeShapeType="1"/>
              <a:stCxn id="100364" idx="3"/>
              <a:endCxn id="100365" idx="1"/>
            </p:cNvCxnSpPr>
            <p:nvPr/>
          </p:nvCxnSpPr>
          <p:spPr bwMode="auto">
            <a:xfrm>
              <a:off x="3581400" y="2362200"/>
              <a:ext cx="304800" cy="0"/>
            </a:xfrm>
            <a:prstGeom prst="straightConnector1">
              <a:avLst/>
            </a:prstGeom>
            <a:noFill/>
            <a:ln w="19050">
              <a:solidFill>
                <a:srgbClr val="00B050"/>
              </a:solidFill>
              <a:round/>
              <a:headEnd/>
              <a:tailEnd type="triangle" w="med" len="med"/>
            </a:ln>
          </p:spPr>
        </p:cxnSp>
        <p:cxnSp>
          <p:nvCxnSpPr>
            <p:cNvPr id="100368" name="AutoShape 16"/>
            <p:cNvCxnSpPr>
              <a:cxnSpLocks noChangeShapeType="1"/>
              <a:stCxn id="100365" idx="3"/>
              <a:endCxn id="100366" idx="1"/>
            </p:cNvCxnSpPr>
            <p:nvPr/>
          </p:nvCxnSpPr>
          <p:spPr bwMode="auto">
            <a:xfrm>
              <a:off x="5116512" y="2362200"/>
              <a:ext cx="369888" cy="0"/>
            </a:xfrm>
            <a:prstGeom prst="straightConnector1">
              <a:avLst/>
            </a:prstGeom>
            <a:noFill/>
            <a:ln w="19050">
              <a:solidFill>
                <a:srgbClr val="00B050"/>
              </a:solidFill>
              <a:round/>
              <a:headEnd/>
              <a:tailEnd type="triangle" w="med" len="med"/>
            </a:ln>
          </p:spPr>
        </p:cxnSp>
        <p:cxnSp>
          <p:nvCxnSpPr>
            <p:cNvPr id="21" name="AutoShape 15"/>
            <p:cNvCxnSpPr>
              <a:cxnSpLocks noChangeShapeType="1"/>
              <a:endCxn id="100364" idx="1"/>
            </p:cNvCxnSpPr>
            <p:nvPr/>
          </p:nvCxnSpPr>
          <p:spPr bwMode="auto">
            <a:xfrm>
              <a:off x="1828800" y="2362200"/>
              <a:ext cx="685800" cy="0"/>
            </a:xfrm>
            <a:prstGeom prst="straightConnector1">
              <a:avLst/>
            </a:prstGeom>
            <a:noFill/>
            <a:ln w="19050">
              <a:solidFill>
                <a:srgbClr val="00B050"/>
              </a:solidFill>
              <a:round/>
              <a:headEnd/>
              <a:tailEnd type="triangle" w="med" len="med"/>
            </a:ln>
          </p:spPr>
        </p:cxnSp>
        <p:sp>
          <p:nvSpPr>
            <p:cNvPr id="66" name="AutoShape 12"/>
            <p:cNvSpPr>
              <a:spLocks noChangeArrowheads="1"/>
            </p:cNvSpPr>
            <p:nvPr/>
          </p:nvSpPr>
          <p:spPr bwMode="auto">
            <a:xfrm>
              <a:off x="2362200" y="1905000"/>
              <a:ext cx="4495800" cy="7620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9" name="Group 68"/>
          <p:cNvGrpSpPr/>
          <p:nvPr/>
        </p:nvGrpSpPr>
        <p:grpSpPr>
          <a:xfrm>
            <a:off x="609600" y="3733800"/>
            <a:ext cx="7696200" cy="1600200"/>
            <a:chOff x="609600" y="3733800"/>
            <a:chExt cx="7696200" cy="1600200"/>
          </a:xfrm>
        </p:grpSpPr>
        <p:grpSp>
          <p:nvGrpSpPr>
            <p:cNvPr id="65" name="Group 64"/>
            <p:cNvGrpSpPr/>
            <p:nvPr/>
          </p:nvGrpSpPr>
          <p:grpSpPr>
            <a:xfrm>
              <a:off x="609600" y="4038600"/>
              <a:ext cx="7696200" cy="1143000"/>
              <a:chOff x="685800" y="3048000"/>
              <a:chExt cx="7696200" cy="1143000"/>
            </a:xfrm>
          </p:grpSpPr>
          <p:sp>
            <p:nvSpPr>
              <p:cNvPr id="47" name="AutoShape 3"/>
              <p:cNvSpPr>
                <a:spLocks noChangeArrowheads="1"/>
              </p:cNvSpPr>
              <p:nvPr/>
            </p:nvSpPr>
            <p:spPr bwMode="auto">
              <a:xfrm>
                <a:off x="685800" y="31242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8" name="AutoShape 4"/>
              <p:cNvCxnSpPr>
                <a:cxnSpLocks noChangeShapeType="1"/>
                <a:stCxn id="53" idx="2"/>
              </p:cNvCxnSpPr>
              <p:nvPr/>
            </p:nvCxnSpPr>
            <p:spPr bwMode="auto">
              <a:xfrm rot="16200000" flipH="1">
                <a:off x="4838700" y="1638300"/>
                <a:ext cx="685800" cy="4267200"/>
              </a:xfrm>
              <a:prstGeom prst="curvedConnector2">
                <a:avLst/>
              </a:prstGeom>
              <a:noFill/>
              <a:ln w="19050">
                <a:solidFill>
                  <a:srgbClr val="C00000"/>
                </a:solidFill>
                <a:round/>
                <a:headEnd/>
                <a:tailEnd type="triangle" w="med" len="med"/>
              </a:ln>
            </p:spPr>
          </p:cxnSp>
          <p:cxnSp>
            <p:nvCxnSpPr>
              <p:cNvPr id="49" name="AutoShape 5"/>
              <p:cNvCxnSpPr>
                <a:cxnSpLocks noChangeShapeType="1"/>
                <a:stCxn id="54" idx="2"/>
              </p:cNvCxnSpPr>
              <p:nvPr/>
            </p:nvCxnSpPr>
            <p:spPr bwMode="auto">
              <a:xfrm rot="16200000" flipH="1">
                <a:off x="5641578" y="2288778"/>
                <a:ext cx="533400" cy="2813844"/>
              </a:xfrm>
              <a:prstGeom prst="curvedConnector2">
                <a:avLst/>
              </a:prstGeom>
              <a:noFill/>
              <a:ln w="19050">
                <a:solidFill>
                  <a:srgbClr val="C00000"/>
                </a:solidFill>
                <a:round/>
                <a:headEnd/>
                <a:tailEnd type="triangle" w="med" len="med"/>
              </a:ln>
            </p:spPr>
          </p:cxnSp>
          <p:sp>
            <p:nvSpPr>
              <p:cNvPr id="50" name="AutoShape 8"/>
              <p:cNvSpPr>
                <a:spLocks noChangeArrowheads="1"/>
              </p:cNvSpPr>
              <p:nvPr/>
            </p:nvSpPr>
            <p:spPr bwMode="auto">
              <a:xfrm>
                <a:off x="5029200" y="34290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1" name="AutoShape 9"/>
              <p:cNvSpPr>
                <a:spLocks noChangeArrowheads="1"/>
              </p:cNvSpPr>
              <p:nvPr/>
            </p:nvSpPr>
            <p:spPr bwMode="auto">
              <a:xfrm>
                <a:off x="7391400" y="3048000"/>
                <a:ext cx="990600" cy="6096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Success</a:t>
                </a:r>
                <a:r>
                  <a:rPr kumimoji="0" lang="en-GB" sz="1600" b="0" i="0" u="none" strike="noStrike" cap="none" normalizeH="0" dirty="0">
                    <a:ln>
                      <a:noFill/>
                    </a:ln>
                    <a:solidFill>
                      <a:schemeClr val="tx1"/>
                    </a:solidFill>
                    <a:effectLst/>
                    <a:latin typeface="Calibri" pitchFamily="34" charset="0"/>
                    <a:cs typeface="Arial" pitchFamily="34" charset="0"/>
                  </a:rPr>
                  <a:t> </a:t>
                </a: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2" name="AutoShape 11"/>
              <p:cNvCxnSpPr>
                <a:cxnSpLocks noChangeShapeType="1"/>
                <a:stCxn id="55" idx="3"/>
              </p:cNvCxnSpPr>
              <p:nvPr/>
            </p:nvCxnSpPr>
            <p:spPr bwMode="auto">
              <a:xfrm>
                <a:off x="6705600" y="3276600"/>
                <a:ext cx="609600" cy="0"/>
              </a:xfrm>
              <a:prstGeom prst="straightConnector1">
                <a:avLst/>
              </a:prstGeom>
              <a:noFill/>
              <a:ln w="19050">
                <a:solidFill>
                  <a:srgbClr val="00B050"/>
                </a:solidFill>
                <a:round/>
                <a:headEnd/>
                <a:tailEnd type="triangle" w="med" len="med"/>
              </a:ln>
            </p:spPr>
          </p:cxnSp>
          <p:sp>
            <p:nvSpPr>
              <p:cNvPr id="53" name="AutoShape 12"/>
              <p:cNvSpPr>
                <a:spLocks noChangeArrowheads="1"/>
              </p:cNvSpPr>
              <p:nvPr/>
            </p:nvSpPr>
            <p:spPr bwMode="auto">
              <a:xfrm>
                <a:off x="2514600" y="31242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4" name="AutoShape 13"/>
              <p:cNvSpPr>
                <a:spLocks noChangeArrowheads="1"/>
              </p:cNvSpPr>
              <p:nvPr/>
            </p:nvSpPr>
            <p:spPr bwMode="auto">
              <a:xfrm>
                <a:off x="3886200" y="31242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5" name="AutoShape 14"/>
              <p:cNvSpPr>
                <a:spLocks noChangeArrowheads="1"/>
              </p:cNvSpPr>
              <p:nvPr/>
            </p:nvSpPr>
            <p:spPr bwMode="auto">
              <a:xfrm>
                <a:off x="5486400" y="31242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6" name="AutoShape 15"/>
              <p:cNvCxnSpPr>
                <a:cxnSpLocks noChangeShapeType="1"/>
                <a:stCxn id="53" idx="3"/>
                <a:endCxn id="54" idx="1"/>
              </p:cNvCxnSpPr>
              <p:nvPr/>
            </p:nvCxnSpPr>
            <p:spPr bwMode="auto">
              <a:xfrm>
                <a:off x="3581400" y="3276600"/>
                <a:ext cx="304800" cy="0"/>
              </a:xfrm>
              <a:prstGeom prst="straightConnector1">
                <a:avLst/>
              </a:prstGeom>
              <a:noFill/>
              <a:ln w="19050">
                <a:solidFill>
                  <a:srgbClr val="00B050"/>
                </a:solidFill>
                <a:round/>
                <a:headEnd/>
                <a:tailEnd type="triangle" w="med" len="med"/>
              </a:ln>
            </p:spPr>
          </p:cxnSp>
          <p:cxnSp>
            <p:nvCxnSpPr>
              <p:cNvPr id="57" name="AutoShape 16"/>
              <p:cNvCxnSpPr>
                <a:cxnSpLocks noChangeShapeType="1"/>
                <a:stCxn id="54" idx="3"/>
                <a:endCxn id="55" idx="1"/>
              </p:cNvCxnSpPr>
              <p:nvPr/>
            </p:nvCxnSpPr>
            <p:spPr bwMode="auto">
              <a:xfrm>
                <a:off x="5116512" y="3276600"/>
                <a:ext cx="369888" cy="0"/>
              </a:xfrm>
              <a:prstGeom prst="straightConnector1">
                <a:avLst/>
              </a:prstGeom>
              <a:noFill/>
              <a:ln w="19050">
                <a:solidFill>
                  <a:srgbClr val="00B050"/>
                </a:solidFill>
                <a:round/>
                <a:headEnd/>
                <a:tailEnd type="triangle" w="med" len="med"/>
              </a:ln>
            </p:spPr>
          </p:cxnSp>
          <p:cxnSp>
            <p:nvCxnSpPr>
              <p:cNvPr id="58" name="AutoShape 15"/>
              <p:cNvCxnSpPr>
                <a:cxnSpLocks noChangeShapeType="1"/>
                <a:endCxn id="53" idx="1"/>
              </p:cNvCxnSpPr>
              <p:nvPr/>
            </p:nvCxnSpPr>
            <p:spPr bwMode="auto">
              <a:xfrm>
                <a:off x="1828800" y="3276600"/>
                <a:ext cx="685800" cy="0"/>
              </a:xfrm>
              <a:prstGeom prst="straightConnector1">
                <a:avLst/>
              </a:prstGeom>
              <a:noFill/>
              <a:ln w="19050">
                <a:solidFill>
                  <a:srgbClr val="00B050"/>
                </a:solidFill>
                <a:round/>
                <a:headEnd/>
                <a:tailEnd type="triangle" w="med" len="med"/>
              </a:ln>
            </p:spPr>
          </p:cxnSp>
          <p:cxnSp>
            <p:nvCxnSpPr>
              <p:cNvPr id="59" name="AutoShape 7"/>
              <p:cNvCxnSpPr>
                <a:cxnSpLocks noChangeShapeType="1"/>
                <a:stCxn id="55" idx="2"/>
              </p:cNvCxnSpPr>
              <p:nvPr/>
            </p:nvCxnSpPr>
            <p:spPr bwMode="auto">
              <a:xfrm rot="16200000" flipH="1">
                <a:off x="6515100" y="3009900"/>
                <a:ext cx="381000" cy="1219200"/>
              </a:xfrm>
              <a:prstGeom prst="curvedConnector2">
                <a:avLst/>
              </a:prstGeom>
              <a:noFill/>
              <a:ln w="19050">
                <a:solidFill>
                  <a:srgbClr val="C00000"/>
                </a:solidFill>
                <a:round/>
                <a:headEnd/>
                <a:tailEnd type="triangle" w="med" len="med"/>
              </a:ln>
            </p:spPr>
          </p:cxnSp>
          <p:sp>
            <p:nvSpPr>
              <p:cNvPr id="36" name="AutoShape 9"/>
              <p:cNvSpPr>
                <a:spLocks noChangeArrowheads="1"/>
              </p:cNvSpPr>
              <p:nvPr/>
            </p:nvSpPr>
            <p:spPr bwMode="auto">
              <a:xfrm>
                <a:off x="7391400" y="3657600"/>
                <a:ext cx="990600" cy="5334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 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68" name="AutoShape 12"/>
            <p:cNvSpPr>
              <a:spLocks noChangeArrowheads="1"/>
            </p:cNvSpPr>
            <p:nvPr/>
          </p:nvSpPr>
          <p:spPr bwMode="auto">
            <a:xfrm>
              <a:off x="2286000" y="3733800"/>
              <a:ext cx="4495800" cy="16002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70" name="TextBox 69"/>
          <p:cNvSpPr txBox="1"/>
          <p:nvPr/>
        </p:nvSpPr>
        <p:spPr>
          <a:xfrm rot="21540000">
            <a:off x="6928208" y="5399348"/>
            <a:ext cx="2207097" cy="923330"/>
          </a:xfrm>
          <a:prstGeom prst="rect">
            <a:avLst/>
          </a:prstGeom>
          <a:noFill/>
        </p:spPr>
        <p:txBody>
          <a:bodyPr wrap="square" rtlCol="0">
            <a:spAutoFit/>
          </a:bodyPr>
          <a:lstStyle/>
          <a:p>
            <a:pPr algn="ctr"/>
            <a:r>
              <a:rPr lang="en-GB" dirty="0">
                <a:solidFill>
                  <a:srgbClr val="C00000"/>
                </a:solidFill>
                <a:latin typeface="Conformity" pitchFamily="2" charset="0"/>
              </a:rPr>
              <a:t>Q: How can a function have more than one output?</a:t>
            </a:r>
          </a:p>
        </p:txBody>
      </p:sp>
      <p:sp>
        <p:nvSpPr>
          <p:cNvPr id="71" name="TextBox 70"/>
          <p:cNvSpPr txBox="1"/>
          <p:nvPr/>
        </p:nvSpPr>
        <p:spPr>
          <a:xfrm flipH="1">
            <a:off x="1981200" y="5943600"/>
            <a:ext cx="3811357" cy="646331"/>
          </a:xfrm>
          <a:prstGeom prst="rect">
            <a:avLst/>
          </a:prstGeom>
          <a:noFill/>
        </p:spPr>
        <p:txBody>
          <a:bodyPr wrap="square" rtlCol="0">
            <a:spAutoFit/>
          </a:bodyPr>
          <a:lstStyle/>
          <a:p>
            <a:r>
              <a:rPr lang="en-GB" dirty="0">
                <a:solidFill>
                  <a:srgbClr val="C00000"/>
                </a:solidFill>
                <a:latin typeface="Conformity" pitchFamily="2" charset="0"/>
              </a:rPr>
              <a:t>Q: How can you bypass downstream functions when an error happens?</a:t>
            </a:r>
          </a:p>
        </p:txBody>
      </p:sp>
      <p:cxnSp>
        <p:nvCxnSpPr>
          <p:cNvPr id="73" name="Straight Arrow Connector 72"/>
          <p:cNvCxnSpPr/>
          <p:nvPr/>
        </p:nvCxnSpPr>
        <p:spPr>
          <a:xfrm flipV="1">
            <a:off x="3962400" y="5257800"/>
            <a:ext cx="457200" cy="609600"/>
          </a:xfrm>
          <a:prstGeom prst="straightConnector1">
            <a:avLst/>
          </a:prstGeom>
          <a:noFill/>
          <a:ln w="19050">
            <a:solidFill>
              <a:srgbClr val="C00000"/>
            </a:solidFill>
            <a:round/>
            <a:headEnd/>
            <a:tailEnd type="triangle" w="med" len="med"/>
          </a:ln>
        </p:spPr>
      </p:cxnSp>
      <p:sp>
        <p:nvSpPr>
          <p:cNvPr id="74" name="TextBox 73"/>
          <p:cNvSpPr txBox="1"/>
          <p:nvPr/>
        </p:nvSpPr>
        <p:spPr>
          <a:xfrm rot="21540000">
            <a:off x="7167243" y="2909505"/>
            <a:ext cx="1598015" cy="523220"/>
          </a:xfrm>
          <a:prstGeom prst="rect">
            <a:avLst/>
          </a:prstGeom>
          <a:noFill/>
        </p:spPr>
        <p:txBody>
          <a:bodyPr wrap="square" rtlCol="0">
            <a:spAutoFit/>
          </a:bodyPr>
          <a:lstStyle/>
          <a:p>
            <a:pPr algn="ctr"/>
            <a:r>
              <a:rPr lang="en-GB" sz="1400" dirty="0">
                <a:solidFill>
                  <a:srgbClr val="C00000"/>
                </a:solidFill>
                <a:latin typeface="Conformity" pitchFamily="2" charset="0"/>
              </a:rPr>
              <a:t>Happy path –</a:t>
            </a:r>
            <a:br>
              <a:rPr lang="en-GB" sz="1400" dirty="0">
                <a:solidFill>
                  <a:srgbClr val="C00000"/>
                </a:solidFill>
                <a:latin typeface="Conformity" pitchFamily="2" charset="0"/>
              </a:rPr>
            </a:br>
            <a:r>
              <a:rPr lang="en-GB" sz="1400" dirty="0">
                <a:solidFill>
                  <a:srgbClr val="C00000"/>
                </a:solidFill>
                <a:latin typeface="Conformity" pitchFamily="2" charset="0"/>
              </a:rPr>
              <a:t>without errors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Handling lists of errors</a:t>
            </a:r>
          </a:p>
        </p:txBody>
      </p:sp>
      <p:sp>
        <p:nvSpPr>
          <p:cNvPr id="3" name="TextBox 2"/>
          <p:cNvSpPr txBox="1"/>
          <p:nvPr/>
        </p:nvSpPr>
        <p:spPr>
          <a:xfrm>
            <a:off x="1447800" y="2209800"/>
            <a:ext cx="6553200" cy="1323439"/>
          </a:xfrm>
          <a:prstGeom prst="rect">
            <a:avLst/>
          </a:prstGeom>
          <a:noFill/>
        </p:spPr>
        <p:txBody>
          <a:bodyPr wrap="square" rtlCol="0">
            <a:spAutoFit/>
          </a:bodyPr>
          <a:lstStyle/>
          <a:p>
            <a:r>
              <a:rPr lang="en-GB" sz="1600" dirty="0">
                <a:latin typeface="Consolas" pitchFamily="49" charset="0"/>
                <a:cs typeface="Consolas" pitchFamily="49" charset="0"/>
              </a:rPr>
              <a:t>let </a:t>
            </a:r>
            <a:r>
              <a:rPr lang="en-GB" sz="1600" b="1" dirty="0" err="1">
                <a:latin typeface="Consolas" pitchFamily="49" charset="0"/>
                <a:cs typeface="Consolas" pitchFamily="49" charset="0"/>
              </a:rPr>
              <a:t>errToString</a:t>
            </a:r>
            <a:r>
              <a:rPr lang="en-GB" sz="1600" dirty="0">
                <a:latin typeface="Consolas" pitchFamily="49" charset="0"/>
                <a:cs typeface="Consolas" pitchFamily="49" charset="0"/>
              </a:rPr>
              <a:t> err = </a:t>
            </a:r>
          </a:p>
          <a:p>
            <a:r>
              <a:rPr lang="en-GB" sz="1600" dirty="0">
                <a:latin typeface="Consolas" pitchFamily="49" charset="0"/>
                <a:cs typeface="Consolas" pitchFamily="49" charset="0"/>
              </a:rPr>
              <a:t>  match err with</a:t>
            </a:r>
          </a:p>
          <a:p>
            <a:r>
              <a:rPr lang="en-GB" sz="1600" dirty="0">
                <a:latin typeface="Consolas" pitchFamily="49" charset="0"/>
                <a:cs typeface="Consolas" pitchFamily="49" charset="0"/>
              </a:rPr>
              <a:t>  | </a:t>
            </a:r>
            <a:r>
              <a:rPr lang="en-GB" sz="1600" dirty="0" err="1">
                <a:latin typeface="Consolas" pitchFamily="49" charset="0"/>
                <a:cs typeface="Consolas" pitchFamily="49" charset="0"/>
              </a:rPr>
              <a:t>NameMustNotBeBlank</a:t>
            </a:r>
            <a:r>
              <a:rPr lang="en-GB" sz="1600" dirty="0">
                <a:latin typeface="Consolas" pitchFamily="49" charset="0"/>
                <a:cs typeface="Consolas" pitchFamily="49" charset="0"/>
              </a:rPr>
              <a:t> -&gt; "Name must not be blank" </a:t>
            </a:r>
          </a:p>
          <a:p>
            <a:r>
              <a:rPr lang="en-GB" sz="1600" dirty="0">
                <a:latin typeface="Consolas" pitchFamily="49" charset="0"/>
                <a:cs typeface="Consolas" pitchFamily="49" charset="0"/>
              </a:rPr>
              <a:t>  | </a:t>
            </a:r>
            <a:r>
              <a:rPr lang="en-GB" sz="1600" dirty="0" err="1">
                <a:latin typeface="Consolas" pitchFamily="49" charset="0"/>
                <a:cs typeface="Consolas" pitchFamily="49" charset="0"/>
              </a:rPr>
              <a:t>EmailMustNotBeBlank</a:t>
            </a:r>
            <a:r>
              <a:rPr lang="en-GB" sz="1600" dirty="0">
                <a:latin typeface="Consolas" pitchFamily="49" charset="0"/>
                <a:cs typeface="Consolas" pitchFamily="49" charset="0"/>
              </a:rPr>
              <a:t> -&gt; "Email must not be blank" </a:t>
            </a:r>
          </a:p>
          <a:p>
            <a:r>
              <a:rPr lang="en-GB" sz="1600" dirty="0">
                <a:latin typeface="Consolas" pitchFamily="49" charset="0"/>
                <a:cs typeface="Consolas" pitchFamily="49" charset="0"/>
              </a:rPr>
              <a:t>  // etc</a:t>
            </a:r>
          </a:p>
        </p:txBody>
      </p:sp>
      <p:grpSp>
        <p:nvGrpSpPr>
          <p:cNvPr id="4" name="Group 3"/>
          <p:cNvGrpSpPr/>
          <p:nvPr/>
        </p:nvGrpSpPr>
        <p:grpSpPr>
          <a:xfrm>
            <a:off x="3200400" y="762000"/>
            <a:ext cx="1776543" cy="948589"/>
            <a:chOff x="6629400" y="5105400"/>
            <a:chExt cx="1776543" cy="948589"/>
          </a:xfrm>
        </p:grpSpPr>
        <p:pic>
          <p:nvPicPr>
            <p:cNvPr id="5" name="Picture 2"/>
            <p:cNvPicPr>
              <a:picLocks noChangeAspect="1" noChangeArrowheads="1"/>
            </p:cNvPicPr>
            <p:nvPr/>
          </p:nvPicPr>
          <p:blipFill>
            <a:blip r:embed="rId2" cstate="print"/>
            <a:srcRect l="9642" r="3575"/>
            <a:stretch>
              <a:fillRect/>
            </a:stretch>
          </p:blipFill>
          <p:spPr bwMode="auto">
            <a:xfrm>
              <a:off x="6629400" y="5217160"/>
              <a:ext cx="1776543" cy="821457"/>
            </a:xfrm>
            <a:prstGeom prst="rect">
              <a:avLst/>
            </a:prstGeom>
            <a:noFill/>
            <a:ln w="9525">
              <a:noFill/>
              <a:miter lim="800000"/>
              <a:headEnd/>
              <a:tailEnd/>
            </a:ln>
          </p:spPr>
        </p:pic>
        <p:sp>
          <p:nvSpPr>
            <p:cNvPr id="6" name="Rectangle 5"/>
            <p:cNvSpPr/>
            <p:nvPr/>
          </p:nvSpPr>
          <p:spPr>
            <a:xfrm>
              <a:off x="6858000" y="5105400"/>
              <a:ext cx="1371600"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a:solidFill>
                    <a:schemeClr val="tx1"/>
                  </a:solidFill>
                  <a:cs typeface="Consolas" pitchFamily="49" charset="0"/>
                </a:rPr>
                <a:t>returnMessage</a:t>
              </a:r>
              <a:endParaRPr lang="en-GB" sz="1600" dirty="0">
                <a:solidFill>
                  <a:schemeClr val="tx1"/>
                </a:solidFill>
              </a:endParaRPr>
            </a:p>
          </p:txBody>
        </p:sp>
      </p:grpSp>
      <p:grpSp>
        <p:nvGrpSpPr>
          <p:cNvPr id="7" name="Group 33"/>
          <p:cNvGrpSpPr/>
          <p:nvPr/>
        </p:nvGrpSpPr>
        <p:grpSpPr>
          <a:xfrm>
            <a:off x="3276600" y="5410200"/>
            <a:ext cx="4495801" cy="1103531"/>
            <a:chOff x="2127561" y="3221788"/>
            <a:chExt cx="4495801" cy="1103531"/>
          </a:xfrm>
        </p:grpSpPr>
        <p:sp>
          <p:nvSpPr>
            <p:cNvPr id="8" name="TextBox 7"/>
            <p:cNvSpPr txBox="1"/>
            <p:nvPr/>
          </p:nvSpPr>
          <p:spPr>
            <a:xfrm>
              <a:off x="4261162" y="3678988"/>
              <a:ext cx="2362200" cy="646331"/>
            </a:xfrm>
            <a:prstGeom prst="rect">
              <a:avLst/>
            </a:prstGeom>
            <a:noFill/>
          </p:spPr>
          <p:txBody>
            <a:bodyPr wrap="square" rtlCol="0">
              <a:spAutoFit/>
            </a:bodyPr>
            <a:lstStyle/>
            <a:p>
              <a:pPr algn="ctr"/>
              <a:r>
                <a:rPr lang="en-GB" dirty="0">
                  <a:solidFill>
                    <a:srgbClr val="C00000"/>
                  </a:solidFill>
                  <a:latin typeface="Conformity" pitchFamily="2" charset="0"/>
                </a:rPr>
                <a:t>Collapse a list of strings into a single string</a:t>
              </a:r>
            </a:p>
          </p:txBody>
        </p:sp>
        <p:sp>
          <p:nvSpPr>
            <p:cNvPr id="9" name="Freeform 8"/>
            <p:cNvSpPr/>
            <p:nvPr/>
          </p:nvSpPr>
          <p:spPr>
            <a:xfrm rot="10800000" flipH="1">
              <a:off x="2127561" y="3221788"/>
              <a:ext cx="2438401" cy="86250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877073"/>
                <a:gd name="connsiteY0" fmla="*/ 0 h 1567543"/>
                <a:gd name="connsiteX1" fmla="*/ 5785814 w 5877073"/>
                <a:gd name="connsiteY1" fmla="*/ 1567543 h 1567543"/>
                <a:gd name="connsiteX0" fmla="*/ 0 w 5877073"/>
                <a:gd name="connsiteY0" fmla="*/ 1357726 h 2925269"/>
                <a:gd name="connsiteX1" fmla="*/ 5785814 w 5877073"/>
                <a:gd name="connsiteY1" fmla="*/ 2925269 h 2925269"/>
                <a:gd name="connsiteX0" fmla="*/ 0 w 6322139"/>
                <a:gd name="connsiteY0" fmla="*/ 1978040 h 1978040"/>
                <a:gd name="connsiteX1" fmla="*/ 6230880 w 6322139"/>
                <a:gd name="connsiteY1" fmla="*/ 541126 h 1978040"/>
                <a:gd name="connsiteX0" fmla="*/ 0 w 6230881"/>
                <a:gd name="connsiteY0" fmla="*/ 1478578 h 1478578"/>
                <a:gd name="connsiteX1" fmla="*/ 6230880 w 6230881"/>
                <a:gd name="connsiteY1" fmla="*/ 41664 h 1478578"/>
              </a:gdLst>
              <a:ahLst/>
              <a:cxnLst>
                <a:cxn ang="0">
                  <a:pos x="connsiteX0" y="connsiteY0"/>
                </a:cxn>
                <a:cxn ang="0">
                  <a:pos x="connsiteX1" y="connsiteY1"/>
                </a:cxn>
              </a:cxnLst>
              <a:rect l="l" t="t" r="r" b="b"/>
              <a:pathLst>
                <a:path w="6230881" h="1478578">
                  <a:moveTo>
                    <a:pt x="0" y="1478578"/>
                  </a:moveTo>
                  <a:cubicBezTo>
                    <a:pt x="1216864" y="120852"/>
                    <a:pt x="2075718" y="0"/>
                    <a:pt x="6230880" y="41664"/>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C00000"/>
                </a:solidFill>
              </a:endParaRPr>
            </a:p>
          </p:txBody>
        </p:sp>
      </p:grpSp>
      <p:grpSp>
        <p:nvGrpSpPr>
          <p:cNvPr id="10" name="Group 33"/>
          <p:cNvGrpSpPr/>
          <p:nvPr/>
        </p:nvGrpSpPr>
        <p:grpSpPr>
          <a:xfrm>
            <a:off x="4724400" y="4495800"/>
            <a:ext cx="3276600" cy="646331"/>
            <a:chOff x="2127562" y="3602788"/>
            <a:chExt cx="3276600" cy="646331"/>
          </a:xfrm>
        </p:grpSpPr>
        <p:sp>
          <p:nvSpPr>
            <p:cNvPr id="11" name="TextBox 10"/>
            <p:cNvSpPr txBox="1"/>
            <p:nvPr/>
          </p:nvSpPr>
          <p:spPr>
            <a:xfrm>
              <a:off x="3041962" y="3602788"/>
              <a:ext cx="2362200" cy="646331"/>
            </a:xfrm>
            <a:prstGeom prst="rect">
              <a:avLst/>
            </a:prstGeom>
            <a:noFill/>
          </p:spPr>
          <p:txBody>
            <a:bodyPr wrap="square" rtlCol="0">
              <a:spAutoFit/>
            </a:bodyPr>
            <a:lstStyle/>
            <a:p>
              <a:pPr algn="ctr"/>
              <a:r>
                <a:rPr lang="en-GB" dirty="0">
                  <a:solidFill>
                    <a:srgbClr val="C00000"/>
                  </a:solidFill>
                  <a:latin typeface="Conformity" pitchFamily="2" charset="0"/>
                </a:rPr>
                <a:t>Convert all messages to strings</a:t>
              </a:r>
            </a:p>
          </p:txBody>
        </p:sp>
        <p:sp>
          <p:nvSpPr>
            <p:cNvPr id="12" name="Freeform 11"/>
            <p:cNvSpPr/>
            <p:nvPr/>
          </p:nvSpPr>
          <p:spPr>
            <a:xfrm rot="10800000" flipH="1" flipV="1">
              <a:off x="2127562" y="3907588"/>
              <a:ext cx="1447800" cy="17670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877073"/>
                <a:gd name="connsiteY0" fmla="*/ 0 h 1567543"/>
                <a:gd name="connsiteX1" fmla="*/ 5785814 w 5877073"/>
                <a:gd name="connsiteY1" fmla="*/ 1567543 h 1567543"/>
                <a:gd name="connsiteX0" fmla="*/ 0 w 5877073"/>
                <a:gd name="connsiteY0" fmla="*/ 1357726 h 2925269"/>
                <a:gd name="connsiteX1" fmla="*/ 5785814 w 5877073"/>
                <a:gd name="connsiteY1" fmla="*/ 2925269 h 2925269"/>
                <a:gd name="connsiteX0" fmla="*/ 0 w 6322139"/>
                <a:gd name="connsiteY0" fmla="*/ 1978040 h 1978040"/>
                <a:gd name="connsiteX1" fmla="*/ 6230880 w 6322139"/>
                <a:gd name="connsiteY1" fmla="*/ 541126 h 1978040"/>
                <a:gd name="connsiteX0" fmla="*/ 0 w 6230881"/>
                <a:gd name="connsiteY0" fmla="*/ 1478578 h 1478578"/>
                <a:gd name="connsiteX1" fmla="*/ 6230880 w 6230881"/>
                <a:gd name="connsiteY1" fmla="*/ 41664 h 1478578"/>
              </a:gdLst>
              <a:ahLst/>
              <a:cxnLst>
                <a:cxn ang="0">
                  <a:pos x="connsiteX0" y="connsiteY0"/>
                </a:cxn>
                <a:cxn ang="0">
                  <a:pos x="connsiteX1" y="connsiteY1"/>
                </a:cxn>
              </a:cxnLst>
              <a:rect l="l" t="t" r="r" b="b"/>
              <a:pathLst>
                <a:path w="6230881" h="1478578">
                  <a:moveTo>
                    <a:pt x="0" y="1478578"/>
                  </a:moveTo>
                  <a:cubicBezTo>
                    <a:pt x="1216864" y="120852"/>
                    <a:pt x="2075718" y="0"/>
                    <a:pt x="6230880" y="41664"/>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C00000"/>
                </a:solidFill>
              </a:endParaRPr>
            </a:p>
          </p:txBody>
        </p:sp>
      </p:grpSp>
      <p:sp>
        <p:nvSpPr>
          <p:cNvPr id="13" name="TextBox 12"/>
          <p:cNvSpPr txBox="1"/>
          <p:nvPr/>
        </p:nvSpPr>
        <p:spPr>
          <a:xfrm>
            <a:off x="1447800" y="3670518"/>
            <a:ext cx="6553200" cy="1815882"/>
          </a:xfrm>
          <a:prstGeom prst="rect">
            <a:avLst/>
          </a:prstGeom>
          <a:noFill/>
        </p:spPr>
        <p:txBody>
          <a:bodyPr wrap="square" rtlCol="0">
            <a:spAutoFit/>
          </a:bodyPr>
          <a:lstStyle/>
          <a:p>
            <a:r>
              <a:rPr lang="en-GB" sz="1600" dirty="0">
                <a:latin typeface="Consolas" pitchFamily="49" charset="0"/>
                <a:cs typeface="Consolas" pitchFamily="49" charset="0"/>
              </a:rPr>
              <a:t>let </a:t>
            </a:r>
            <a:r>
              <a:rPr lang="en-GB" sz="1600" b="1" dirty="0" err="1">
                <a:latin typeface="Consolas" pitchFamily="49" charset="0"/>
                <a:cs typeface="Consolas" pitchFamily="49" charset="0"/>
              </a:rPr>
              <a:t>returnMessage</a:t>
            </a:r>
            <a:r>
              <a:rPr lang="en-GB" sz="1600" dirty="0">
                <a:latin typeface="Consolas" pitchFamily="49" charset="0"/>
                <a:cs typeface="Consolas" pitchFamily="49" charset="0"/>
              </a:rPr>
              <a:t> result = </a:t>
            </a:r>
          </a:p>
          <a:p>
            <a:r>
              <a:rPr lang="en-GB" sz="1600" dirty="0">
                <a:latin typeface="Consolas" pitchFamily="49" charset="0"/>
                <a:cs typeface="Consolas" pitchFamily="49" charset="0"/>
              </a:rPr>
              <a:t>  match result with</a:t>
            </a:r>
          </a:p>
          <a:p>
            <a:r>
              <a:rPr lang="en-GB" sz="1600" dirty="0">
                <a:latin typeface="Consolas" pitchFamily="49" charset="0"/>
                <a:cs typeface="Consolas" pitchFamily="49" charset="0"/>
              </a:rPr>
              <a:t>  | </a:t>
            </a:r>
            <a:r>
              <a:rPr lang="en-GB" sz="1600" dirty="0">
                <a:solidFill>
                  <a:srgbClr val="00B050"/>
                </a:solidFill>
                <a:latin typeface="Consolas" pitchFamily="49" charset="0"/>
                <a:cs typeface="Consolas" pitchFamily="49" charset="0"/>
              </a:rPr>
              <a:t>Success</a:t>
            </a:r>
            <a:r>
              <a:rPr lang="en-GB" sz="1600" dirty="0">
                <a:latin typeface="Consolas" pitchFamily="49" charset="0"/>
                <a:cs typeface="Consolas" pitchFamily="49" charset="0"/>
              </a:rPr>
              <a:t> _ -&gt; "Success"</a:t>
            </a:r>
          </a:p>
          <a:p>
            <a:r>
              <a:rPr lang="en-GB" sz="1600" dirty="0">
                <a:latin typeface="Consolas" pitchFamily="49" charset="0"/>
                <a:cs typeface="Consolas" pitchFamily="49" charset="0"/>
              </a:rPr>
              <a:t>  | </a:t>
            </a:r>
            <a:r>
              <a:rPr lang="en-GB" sz="1600" dirty="0">
                <a:solidFill>
                  <a:srgbClr val="C00000"/>
                </a:solidFill>
                <a:latin typeface="Consolas" pitchFamily="49" charset="0"/>
                <a:cs typeface="Consolas" pitchFamily="49" charset="0"/>
              </a:rPr>
              <a:t>Failure</a:t>
            </a:r>
            <a:r>
              <a:rPr lang="en-GB" sz="1600" dirty="0">
                <a:latin typeface="Consolas" pitchFamily="49" charset="0"/>
                <a:cs typeface="Consolas" pitchFamily="49" charset="0"/>
              </a:rPr>
              <a:t> errs -&gt; </a:t>
            </a:r>
          </a:p>
          <a:p>
            <a:r>
              <a:rPr lang="en-GB" sz="1600" dirty="0">
                <a:latin typeface="Consolas" pitchFamily="49" charset="0"/>
                <a:cs typeface="Consolas" pitchFamily="49" charset="0"/>
              </a:rPr>
              <a:t>      errs </a:t>
            </a:r>
          </a:p>
          <a:p>
            <a:r>
              <a:rPr lang="en-GB" sz="1600" dirty="0">
                <a:latin typeface="Consolas" pitchFamily="49" charset="0"/>
                <a:cs typeface="Consolas" pitchFamily="49" charset="0"/>
              </a:rPr>
              <a:t>      |&gt; List.map </a:t>
            </a:r>
            <a:r>
              <a:rPr lang="en-GB" sz="1600" dirty="0" err="1">
                <a:latin typeface="Consolas" pitchFamily="49" charset="0"/>
                <a:cs typeface="Consolas" pitchFamily="49" charset="0"/>
              </a:rPr>
              <a:t>errToString</a:t>
            </a:r>
            <a:endParaRPr lang="en-GB" sz="1600" dirty="0">
              <a:latin typeface="Consolas" pitchFamily="49" charset="0"/>
              <a:cs typeface="Consolas" pitchFamily="49" charset="0"/>
            </a:endParaRPr>
          </a:p>
          <a:p>
            <a:r>
              <a:rPr lang="en-GB" sz="1600" dirty="0">
                <a:latin typeface="Consolas" pitchFamily="49" charset="0"/>
                <a:cs typeface="Consolas" pitchFamily="49" charset="0"/>
              </a:rPr>
              <a:t>      |&gt; </a:t>
            </a:r>
            <a:r>
              <a:rPr lang="en-GB" sz="1600" dirty="0" err="1">
                <a:latin typeface="Consolas" pitchFamily="49" charset="0"/>
                <a:cs typeface="Consolas" pitchFamily="49" charset="0"/>
              </a:rPr>
              <a:t>List.reduce</a:t>
            </a:r>
            <a:r>
              <a:rPr lang="en-GB" sz="1600" dirty="0">
                <a:latin typeface="Consolas" pitchFamily="49" charset="0"/>
                <a:cs typeface="Consolas" pitchFamily="49" charset="0"/>
              </a:rPr>
              <a:t> (fun s1 s2 -&gt; s1 + ";" + s2)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Domain events</a:t>
            </a:r>
          </a:p>
        </p:txBody>
      </p:sp>
      <p:sp>
        <p:nvSpPr>
          <p:cNvPr id="4" name="Subtitle 3"/>
          <p:cNvSpPr>
            <a:spLocks noGrp="1"/>
          </p:cNvSpPr>
          <p:nvPr>
            <p:ph type="subTitle" idx="1"/>
          </p:nvPr>
        </p:nvSpPr>
        <p:spPr/>
        <p:txBody>
          <a:bodyPr/>
          <a:lstStyle/>
          <a:p>
            <a:r>
              <a:rPr lang="en-GB" dirty="0"/>
              <a:t>Communicating information to downstream functions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Events are not errors</a:t>
            </a:r>
          </a:p>
        </p:txBody>
      </p:sp>
      <p:grpSp>
        <p:nvGrpSpPr>
          <p:cNvPr id="30" name="Group 29"/>
          <p:cNvGrpSpPr/>
          <p:nvPr/>
        </p:nvGrpSpPr>
        <p:grpSpPr>
          <a:xfrm>
            <a:off x="457201" y="1539916"/>
            <a:ext cx="1618182" cy="948589"/>
            <a:chOff x="457201" y="1844874"/>
            <a:chExt cx="1618182" cy="948589"/>
          </a:xfrm>
        </p:grpSpPr>
        <p:pic>
          <p:nvPicPr>
            <p:cNvPr id="4" name="Picture 1"/>
            <p:cNvPicPr>
              <a:picLocks noChangeAspect="1" noChangeArrowheads="1"/>
            </p:cNvPicPr>
            <p:nvPr/>
          </p:nvPicPr>
          <p:blipFill>
            <a:blip r:embed="rId2" cstate="print"/>
            <a:srcRect/>
            <a:stretch>
              <a:fillRect/>
            </a:stretch>
          </p:blipFill>
          <p:spPr bwMode="auto">
            <a:xfrm>
              <a:off x="457201" y="1994901"/>
              <a:ext cx="1618182" cy="686963"/>
            </a:xfrm>
            <a:prstGeom prst="rect">
              <a:avLst/>
            </a:prstGeom>
            <a:noFill/>
            <a:ln w="9525">
              <a:noFill/>
              <a:miter lim="800000"/>
              <a:headEnd/>
              <a:tailEnd/>
            </a:ln>
          </p:spPr>
        </p:pic>
        <p:sp>
          <p:nvSpPr>
            <p:cNvPr id="5" name="Rectangle 4"/>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grpSp>
      <p:grpSp>
        <p:nvGrpSpPr>
          <p:cNvPr id="23" name="Group 22"/>
          <p:cNvGrpSpPr/>
          <p:nvPr/>
        </p:nvGrpSpPr>
        <p:grpSpPr>
          <a:xfrm>
            <a:off x="2133600" y="1142841"/>
            <a:ext cx="1880508" cy="1344688"/>
            <a:chOff x="3040642" y="1447799"/>
            <a:chExt cx="1880508" cy="1344688"/>
          </a:xfrm>
        </p:grpSpPr>
        <p:pic>
          <p:nvPicPr>
            <p:cNvPr id="9" name="Picture 3"/>
            <p:cNvPicPr>
              <a:picLocks noChangeAspect="1" noChangeArrowheads="1"/>
            </p:cNvPicPr>
            <p:nvPr/>
          </p:nvPicPr>
          <p:blipFill>
            <a:blip r:embed="rId3" cstate="print"/>
            <a:srcRect/>
            <a:stretch>
              <a:fillRect/>
            </a:stretch>
          </p:blipFill>
          <p:spPr bwMode="auto">
            <a:xfrm>
              <a:off x="3040642" y="1564902"/>
              <a:ext cx="1880508" cy="1156930"/>
            </a:xfrm>
            <a:prstGeom prst="rect">
              <a:avLst/>
            </a:prstGeom>
            <a:noFill/>
            <a:ln w="9525">
              <a:noFill/>
              <a:miter lim="800000"/>
              <a:headEnd/>
              <a:tailEnd/>
            </a:ln>
          </p:spPr>
        </p:pic>
        <p:sp>
          <p:nvSpPr>
            <p:cNvPr id="10" name="Rectangle 9"/>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11" name="Group 32"/>
            <p:cNvGrpSpPr/>
            <p:nvPr/>
          </p:nvGrpSpPr>
          <p:grpSpPr>
            <a:xfrm rot="20280000">
              <a:off x="4786753" y="1447799"/>
              <a:ext cx="52442" cy="447752"/>
              <a:chOff x="5414785" y="2590800"/>
              <a:chExt cx="71615" cy="611453"/>
            </a:xfrm>
          </p:grpSpPr>
          <p:cxnSp>
            <p:nvCxnSpPr>
              <p:cNvPr id="17" name="Straight Connector 16"/>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2" name="Group 21"/>
          <p:cNvGrpSpPr/>
          <p:nvPr/>
        </p:nvGrpSpPr>
        <p:grpSpPr>
          <a:xfrm>
            <a:off x="4045958" y="1523842"/>
            <a:ext cx="1618182" cy="948589"/>
            <a:chOff x="4931613" y="1844874"/>
            <a:chExt cx="1618182" cy="948589"/>
          </a:xfrm>
        </p:grpSpPr>
        <p:pic>
          <p:nvPicPr>
            <p:cNvPr id="12" name="Picture 1"/>
            <p:cNvPicPr>
              <a:picLocks noChangeAspect="1" noChangeArrowheads="1"/>
            </p:cNvPicPr>
            <p:nvPr/>
          </p:nvPicPr>
          <p:blipFill>
            <a:blip r:embed="rId2" cstate="print"/>
            <a:srcRect/>
            <a:stretch>
              <a:fillRect/>
            </a:stretch>
          </p:blipFill>
          <p:spPr bwMode="auto">
            <a:xfrm>
              <a:off x="4931613" y="1994901"/>
              <a:ext cx="1618182" cy="686963"/>
            </a:xfrm>
            <a:prstGeom prst="rect">
              <a:avLst/>
            </a:prstGeom>
            <a:noFill/>
            <a:ln w="9525">
              <a:noFill/>
              <a:miter lim="800000"/>
              <a:headEnd/>
              <a:tailEnd/>
            </a:ln>
          </p:spPr>
        </p:pic>
        <p:sp>
          <p:nvSpPr>
            <p:cNvPr id="13" name="Rectangle 12"/>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grpSp>
      <p:grpSp>
        <p:nvGrpSpPr>
          <p:cNvPr id="19" name="Group 33"/>
          <p:cNvGrpSpPr/>
          <p:nvPr/>
        </p:nvGrpSpPr>
        <p:grpSpPr>
          <a:xfrm>
            <a:off x="5514391" y="1904842"/>
            <a:ext cx="3181430" cy="1861765"/>
            <a:chOff x="4060552" y="859587"/>
            <a:chExt cx="3181430" cy="1861765"/>
          </a:xfrm>
        </p:grpSpPr>
        <p:sp>
          <p:nvSpPr>
            <p:cNvPr id="20" name="TextBox 19"/>
            <p:cNvSpPr txBox="1"/>
            <p:nvPr/>
          </p:nvSpPr>
          <p:spPr>
            <a:xfrm rot="21540000">
              <a:off x="4497609" y="1798022"/>
              <a:ext cx="2744373" cy="923330"/>
            </a:xfrm>
            <a:prstGeom prst="rect">
              <a:avLst/>
            </a:prstGeom>
            <a:noFill/>
          </p:spPr>
          <p:txBody>
            <a:bodyPr wrap="square" rtlCol="0">
              <a:spAutoFit/>
            </a:bodyPr>
            <a:lstStyle/>
            <a:p>
              <a:pPr algn="ctr"/>
              <a:r>
                <a:rPr lang="en-GB" dirty="0">
                  <a:solidFill>
                    <a:srgbClr val="C00000"/>
                  </a:solidFill>
                  <a:latin typeface="Conformity" pitchFamily="2" charset="0"/>
                </a:rPr>
                <a:t>Communicate new information to downstream processes without being a failure</a:t>
              </a:r>
            </a:p>
          </p:txBody>
        </p:sp>
        <p:sp>
          <p:nvSpPr>
            <p:cNvPr id="21" name="Freeform 20"/>
            <p:cNvSpPr/>
            <p:nvPr/>
          </p:nvSpPr>
          <p:spPr>
            <a:xfrm rot="10800000" flipH="1">
              <a:off x="4060552" y="859587"/>
              <a:ext cx="646194"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Lst>
              <a:ahLst/>
              <a:cxnLst>
                <a:cxn ang="0">
                  <a:pos x="connsiteX0" y="connsiteY0"/>
                </a:cxn>
                <a:cxn ang="0">
                  <a:pos x="connsiteX1" y="connsiteY1"/>
                </a:cxn>
              </a:cxnLst>
              <a:rect l="l" t="t" r="r" b="b"/>
              <a:pathLst>
                <a:path w="2510962" h="1219200">
                  <a:moveTo>
                    <a:pt x="779520" y="1219200"/>
                  </a:moveTo>
                  <a:cubicBezTo>
                    <a:pt x="2510961" y="970152"/>
                    <a:pt x="-1" y="239315"/>
                    <a:pt x="2259999"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5" name="Group 24"/>
          <p:cNvGrpSpPr/>
          <p:nvPr/>
        </p:nvGrpSpPr>
        <p:grpSpPr>
          <a:xfrm>
            <a:off x="5943600" y="1066800"/>
            <a:ext cx="1339185" cy="1447642"/>
            <a:chOff x="1963784" y="1345821"/>
            <a:chExt cx="1339185" cy="1447642"/>
          </a:xfrm>
        </p:grpSpPr>
        <p:pic>
          <p:nvPicPr>
            <p:cNvPr id="26" name="Picture 2"/>
            <p:cNvPicPr>
              <a:picLocks noChangeAspect="1" noChangeArrowheads="1"/>
            </p:cNvPicPr>
            <p:nvPr/>
          </p:nvPicPr>
          <p:blipFill>
            <a:blip r:embed="rId4" cstate="print"/>
            <a:srcRect/>
            <a:stretch>
              <a:fillRect/>
            </a:stretch>
          </p:blipFill>
          <p:spPr bwMode="auto">
            <a:xfrm>
              <a:off x="2192909" y="2369299"/>
              <a:ext cx="805260" cy="19556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2181405" y="2058303"/>
              <a:ext cx="816764" cy="199398"/>
            </a:xfrm>
            <a:prstGeom prst="rect">
              <a:avLst/>
            </a:prstGeom>
            <a:noFill/>
            <a:ln w="9525">
              <a:noFill/>
              <a:miter lim="800000"/>
              <a:headEnd/>
              <a:tailEnd/>
            </a:ln>
          </p:spPr>
        </p:pic>
        <p:sp>
          <p:nvSpPr>
            <p:cNvPr id="28" name="Rectangle 27"/>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29" name="TextBox 28"/>
            <p:cNvSpPr txBox="1"/>
            <p:nvPr/>
          </p:nvSpPr>
          <p:spPr>
            <a:xfrm>
              <a:off x="1963784" y="1345821"/>
              <a:ext cx="1339185" cy="523220"/>
            </a:xfrm>
            <a:prstGeom prst="rect">
              <a:avLst/>
            </a:prstGeom>
            <a:noFill/>
          </p:spPr>
          <p:txBody>
            <a:bodyPr wrap="square" rtlCol="0">
              <a:spAutoFit/>
            </a:bodyPr>
            <a:lstStyle/>
            <a:p>
              <a:pPr algn="ctr"/>
              <a:r>
                <a:rPr lang="en-GB" sz="1400" dirty="0"/>
                <a:t>Tell CRM that email was sent</a:t>
              </a:r>
            </a:p>
          </p:txBody>
        </p:sp>
      </p:grpSp>
      <p:sp>
        <p:nvSpPr>
          <p:cNvPr id="41" name="Rounded Rectangle 40"/>
          <p:cNvSpPr/>
          <p:nvPr/>
        </p:nvSpPr>
        <p:spPr>
          <a:xfrm>
            <a:off x="5943600" y="838200"/>
            <a:ext cx="1447800" cy="1828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Events are not errors</a:t>
            </a:r>
          </a:p>
        </p:txBody>
      </p:sp>
      <p:grpSp>
        <p:nvGrpSpPr>
          <p:cNvPr id="3" name="Group 29"/>
          <p:cNvGrpSpPr/>
          <p:nvPr/>
        </p:nvGrpSpPr>
        <p:grpSpPr>
          <a:xfrm>
            <a:off x="457201" y="1539916"/>
            <a:ext cx="1618182" cy="948589"/>
            <a:chOff x="457201" y="1844874"/>
            <a:chExt cx="1618182" cy="948589"/>
          </a:xfrm>
        </p:grpSpPr>
        <p:pic>
          <p:nvPicPr>
            <p:cNvPr id="4" name="Picture 1"/>
            <p:cNvPicPr>
              <a:picLocks noChangeAspect="1" noChangeArrowheads="1"/>
            </p:cNvPicPr>
            <p:nvPr/>
          </p:nvPicPr>
          <p:blipFill>
            <a:blip r:embed="rId2" cstate="print"/>
            <a:srcRect/>
            <a:stretch>
              <a:fillRect/>
            </a:stretch>
          </p:blipFill>
          <p:spPr bwMode="auto">
            <a:xfrm>
              <a:off x="457201" y="1994901"/>
              <a:ext cx="1618182" cy="686963"/>
            </a:xfrm>
            <a:prstGeom prst="rect">
              <a:avLst/>
            </a:prstGeom>
            <a:noFill/>
            <a:ln w="9525">
              <a:noFill/>
              <a:miter lim="800000"/>
              <a:headEnd/>
              <a:tailEnd/>
            </a:ln>
          </p:spPr>
        </p:pic>
        <p:sp>
          <p:nvSpPr>
            <p:cNvPr id="5" name="Rectangle 4"/>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grpSp>
      <p:grpSp>
        <p:nvGrpSpPr>
          <p:cNvPr id="6" name="Group 22"/>
          <p:cNvGrpSpPr/>
          <p:nvPr/>
        </p:nvGrpSpPr>
        <p:grpSpPr>
          <a:xfrm>
            <a:off x="2133600" y="1142841"/>
            <a:ext cx="1880508" cy="1344688"/>
            <a:chOff x="3040642" y="1447799"/>
            <a:chExt cx="1880508" cy="1344688"/>
          </a:xfrm>
        </p:grpSpPr>
        <p:pic>
          <p:nvPicPr>
            <p:cNvPr id="9" name="Picture 3"/>
            <p:cNvPicPr>
              <a:picLocks noChangeAspect="1" noChangeArrowheads="1"/>
            </p:cNvPicPr>
            <p:nvPr/>
          </p:nvPicPr>
          <p:blipFill>
            <a:blip r:embed="rId3" cstate="print"/>
            <a:srcRect/>
            <a:stretch>
              <a:fillRect/>
            </a:stretch>
          </p:blipFill>
          <p:spPr bwMode="auto">
            <a:xfrm>
              <a:off x="3040642" y="1564902"/>
              <a:ext cx="1880508" cy="1156930"/>
            </a:xfrm>
            <a:prstGeom prst="rect">
              <a:avLst/>
            </a:prstGeom>
            <a:noFill/>
            <a:ln w="9525">
              <a:noFill/>
              <a:miter lim="800000"/>
              <a:headEnd/>
              <a:tailEnd/>
            </a:ln>
          </p:spPr>
        </p:pic>
        <p:sp>
          <p:nvSpPr>
            <p:cNvPr id="10" name="Rectangle 9"/>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7" name="Group 32"/>
            <p:cNvGrpSpPr/>
            <p:nvPr/>
          </p:nvGrpSpPr>
          <p:grpSpPr>
            <a:xfrm rot="20280000">
              <a:off x="4786753" y="1447799"/>
              <a:ext cx="52442" cy="447752"/>
              <a:chOff x="5414785" y="2590800"/>
              <a:chExt cx="71615" cy="611453"/>
            </a:xfrm>
          </p:grpSpPr>
          <p:cxnSp>
            <p:nvCxnSpPr>
              <p:cNvPr id="17" name="Straight Connector 16"/>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21"/>
          <p:cNvGrpSpPr/>
          <p:nvPr/>
        </p:nvGrpSpPr>
        <p:grpSpPr>
          <a:xfrm>
            <a:off x="4045958" y="1523842"/>
            <a:ext cx="1618182" cy="948589"/>
            <a:chOff x="4931613" y="1844874"/>
            <a:chExt cx="1618182" cy="948589"/>
          </a:xfrm>
        </p:grpSpPr>
        <p:pic>
          <p:nvPicPr>
            <p:cNvPr id="12" name="Picture 1"/>
            <p:cNvPicPr>
              <a:picLocks noChangeAspect="1" noChangeArrowheads="1"/>
            </p:cNvPicPr>
            <p:nvPr/>
          </p:nvPicPr>
          <p:blipFill>
            <a:blip r:embed="rId2" cstate="print"/>
            <a:srcRect/>
            <a:stretch>
              <a:fillRect/>
            </a:stretch>
          </p:blipFill>
          <p:spPr bwMode="auto">
            <a:xfrm>
              <a:off x="4931613" y="1994901"/>
              <a:ext cx="1618182" cy="686963"/>
            </a:xfrm>
            <a:prstGeom prst="rect">
              <a:avLst/>
            </a:prstGeom>
            <a:noFill/>
            <a:ln w="9525">
              <a:noFill/>
              <a:miter lim="800000"/>
              <a:headEnd/>
              <a:tailEnd/>
            </a:ln>
          </p:spPr>
        </p:pic>
        <p:sp>
          <p:nvSpPr>
            <p:cNvPr id="13" name="Rectangle 12"/>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grpSp>
      <p:grpSp>
        <p:nvGrpSpPr>
          <p:cNvPr id="14" name="Group 24"/>
          <p:cNvGrpSpPr/>
          <p:nvPr/>
        </p:nvGrpSpPr>
        <p:grpSpPr>
          <a:xfrm>
            <a:off x="5943600" y="1066800"/>
            <a:ext cx="1339185" cy="1447642"/>
            <a:chOff x="1963784" y="1345821"/>
            <a:chExt cx="1339185" cy="1447642"/>
          </a:xfrm>
        </p:grpSpPr>
        <p:pic>
          <p:nvPicPr>
            <p:cNvPr id="26" name="Picture 2"/>
            <p:cNvPicPr>
              <a:picLocks noChangeAspect="1" noChangeArrowheads="1"/>
            </p:cNvPicPr>
            <p:nvPr/>
          </p:nvPicPr>
          <p:blipFill>
            <a:blip r:embed="rId4" cstate="print"/>
            <a:srcRect/>
            <a:stretch>
              <a:fillRect/>
            </a:stretch>
          </p:blipFill>
          <p:spPr bwMode="auto">
            <a:xfrm>
              <a:off x="2192909" y="2369299"/>
              <a:ext cx="805260" cy="19556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2181405" y="2058303"/>
              <a:ext cx="816764" cy="199398"/>
            </a:xfrm>
            <a:prstGeom prst="rect">
              <a:avLst/>
            </a:prstGeom>
            <a:noFill/>
            <a:ln w="9525">
              <a:noFill/>
              <a:miter lim="800000"/>
              <a:headEnd/>
              <a:tailEnd/>
            </a:ln>
          </p:spPr>
        </p:pic>
        <p:sp>
          <p:nvSpPr>
            <p:cNvPr id="28" name="Rectangle 27"/>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29" name="TextBox 28"/>
            <p:cNvSpPr txBox="1"/>
            <p:nvPr/>
          </p:nvSpPr>
          <p:spPr>
            <a:xfrm>
              <a:off x="1963784" y="1345821"/>
              <a:ext cx="1339185" cy="523220"/>
            </a:xfrm>
            <a:prstGeom prst="rect">
              <a:avLst/>
            </a:prstGeom>
            <a:noFill/>
          </p:spPr>
          <p:txBody>
            <a:bodyPr wrap="square" rtlCol="0">
              <a:spAutoFit/>
            </a:bodyPr>
            <a:lstStyle/>
            <a:p>
              <a:pPr algn="ctr"/>
              <a:r>
                <a:rPr lang="en-GB" sz="1400" dirty="0"/>
                <a:t>Tell CRM that email was sent</a:t>
              </a:r>
            </a:p>
          </p:txBody>
        </p:sp>
      </p:grpSp>
      <p:sp>
        <p:nvSpPr>
          <p:cNvPr id="31" name="TextBox 30"/>
          <p:cNvSpPr txBox="1"/>
          <p:nvPr/>
        </p:nvSpPr>
        <p:spPr>
          <a:xfrm>
            <a:off x="457200" y="2819400"/>
            <a:ext cx="4191000" cy="2462213"/>
          </a:xfrm>
          <a:prstGeom prst="rect">
            <a:avLst/>
          </a:prstGeom>
          <a:noFill/>
        </p:spPr>
        <p:txBody>
          <a:bodyPr wrap="square" rtlCol="0">
            <a:spAutoFit/>
          </a:bodyPr>
          <a:lstStyle/>
          <a:p>
            <a:r>
              <a:rPr lang="en-GB" sz="1400" dirty="0">
                <a:latin typeface="Consolas" pitchFamily="49" charset="0"/>
                <a:cs typeface="Consolas" pitchFamily="49" charset="0"/>
              </a:rPr>
              <a:t>type </a:t>
            </a:r>
            <a:r>
              <a:rPr lang="en-GB" sz="1400" b="1" dirty="0" err="1">
                <a:latin typeface="Consolas" pitchFamily="49" charset="0"/>
                <a:cs typeface="Consolas" pitchFamily="49" charset="0"/>
              </a:rPr>
              <a:t>MyUseCaseMessage</a:t>
            </a:r>
            <a:r>
              <a:rPr lang="en-GB" sz="1400" b="1" dirty="0">
                <a:latin typeface="Consolas" pitchFamily="49" charset="0"/>
                <a:cs typeface="Consolas" pitchFamily="49" charset="0"/>
              </a:rPr>
              <a:t> </a:t>
            </a:r>
            <a:r>
              <a:rPr lang="en-GB" sz="1400" dirty="0">
                <a:latin typeface="Consolas" pitchFamily="49" charset="0"/>
                <a:cs typeface="Consolas" pitchFamily="49" charset="0"/>
              </a:rPr>
              <a:t>= </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NameMustNotBeBlank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database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UserIdNotValid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UserId</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SMTP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SmtpTimeout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SmtpConnection</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Domain events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UserSaved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AuditInfo</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EmailSent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r>
              <a:rPr lang="en-GB" sz="1400" dirty="0">
                <a:latin typeface="Consolas" pitchFamily="49" charset="0"/>
                <a:cs typeface="Consolas" pitchFamily="49" charset="0"/>
              </a:rPr>
              <a:t> * </a:t>
            </a:r>
            <a:r>
              <a:rPr lang="en-GB" sz="1400" dirty="0" err="1">
                <a:latin typeface="Consolas" pitchFamily="49" charset="0"/>
                <a:cs typeface="Consolas" pitchFamily="49" charset="0"/>
              </a:rPr>
              <a:t>MsgId</a:t>
            </a:r>
            <a:endParaRPr lang="en-GB" sz="1400" dirty="0">
              <a:latin typeface="Consolas" pitchFamily="49" charset="0"/>
              <a:cs typeface="Consolas" pitchFamily="49" charset="0"/>
            </a:endParaRPr>
          </a:p>
        </p:txBody>
      </p:sp>
      <p:grpSp>
        <p:nvGrpSpPr>
          <p:cNvPr id="15" name="Group 33"/>
          <p:cNvGrpSpPr/>
          <p:nvPr/>
        </p:nvGrpSpPr>
        <p:grpSpPr>
          <a:xfrm>
            <a:off x="2438400" y="3902109"/>
            <a:ext cx="3663086" cy="822290"/>
            <a:chOff x="1441761" y="1713696"/>
            <a:chExt cx="3663086" cy="822290"/>
          </a:xfrm>
        </p:grpSpPr>
        <p:sp>
          <p:nvSpPr>
            <p:cNvPr id="33" name="TextBox 32"/>
            <p:cNvSpPr txBox="1"/>
            <p:nvPr/>
          </p:nvSpPr>
          <p:spPr>
            <a:xfrm rot="21540000">
              <a:off x="3276062" y="1713696"/>
              <a:ext cx="1828785" cy="646331"/>
            </a:xfrm>
            <a:prstGeom prst="rect">
              <a:avLst/>
            </a:prstGeom>
            <a:noFill/>
          </p:spPr>
          <p:txBody>
            <a:bodyPr wrap="square" rtlCol="0">
              <a:spAutoFit/>
            </a:bodyPr>
            <a:lstStyle/>
            <a:p>
              <a:pPr algn="ctr"/>
              <a:r>
                <a:rPr lang="en-GB" dirty="0">
                  <a:solidFill>
                    <a:srgbClr val="C00000"/>
                  </a:solidFill>
                  <a:latin typeface="Conformity" pitchFamily="2" charset="0"/>
                </a:rPr>
                <a:t>Add domain events to the choices</a:t>
              </a:r>
            </a:p>
          </p:txBody>
        </p:sp>
        <p:sp>
          <p:nvSpPr>
            <p:cNvPr id="34" name="Freeform 33"/>
            <p:cNvSpPr/>
            <p:nvPr/>
          </p:nvSpPr>
          <p:spPr>
            <a:xfrm rot="10800000" flipH="1">
              <a:off x="1441761" y="2154987"/>
              <a:ext cx="2057400"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3782 w 7120082"/>
                <a:gd name="connsiteY0" fmla="*/ 0 h 833675"/>
                <a:gd name="connsiteX1" fmla="*/ 7120081 w 7120082"/>
                <a:gd name="connsiteY1" fmla="*/ 762000 h 833675"/>
                <a:gd name="connsiteX0" fmla="*/ -1 w 7106299"/>
                <a:gd name="connsiteY0" fmla="*/ 0 h 833675"/>
                <a:gd name="connsiteX1" fmla="*/ 7106298 w 7106299"/>
                <a:gd name="connsiteY1" fmla="*/ 762000 h 833675"/>
                <a:gd name="connsiteX0" fmla="*/ 1184382 w 8290682"/>
                <a:gd name="connsiteY0" fmla="*/ 0 h 833675"/>
                <a:gd name="connsiteX1" fmla="*/ 0 w 8290682"/>
                <a:gd name="connsiteY1" fmla="*/ 0 h 833675"/>
                <a:gd name="connsiteX2" fmla="*/ 8290681 w 8290682"/>
                <a:gd name="connsiteY2" fmla="*/ 762000 h 833675"/>
                <a:gd name="connsiteX0" fmla="*/ 1184382 w 7106299"/>
                <a:gd name="connsiteY0" fmla="*/ 0 h 452675"/>
                <a:gd name="connsiteX1" fmla="*/ 0 w 7106299"/>
                <a:gd name="connsiteY1" fmla="*/ 0 h 452675"/>
                <a:gd name="connsiteX2" fmla="*/ 7106299 w 7106299"/>
                <a:gd name="connsiteY2" fmla="*/ 381000 h 452675"/>
                <a:gd name="connsiteX0" fmla="*/ 1184382 w 7106299"/>
                <a:gd name="connsiteY0" fmla="*/ 0 h 381000"/>
                <a:gd name="connsiteX1" fmla="*/ 0 w 7106299"/>
                <a:gd name="connsiteY1" fmla="*/ 0 h 381000"/>
                <a:gd name="connsiteX2" fmla="*/ 7106299 w 7106299"/>
                <a:gd name="connsiteY2" fmla="*/ 381000 h 381000"/>
                <a:gd name="connsiteX0" fmla="*/ -1 w 5921916"/>
                <a:gd name="connsiteY0" fmla="*/ 0 h 381000"/>
                <a:gd name="connsiteX1" fmla="*/ 5921916 w 5921916"/>
                <a:gd name="connsiteY1" fmla="*/ 381000 h 381000"/>
                <a:gd name="connsiteX0" fmla="*/ 0 w 7994587"/>
                <a:gd name="connsiteY0" fmla="*/ 0 h 380999"/>
                <a:gd name="connsiteX1" fmla="*/ 7994587 w 7994587"/>
                <a:gd name="connsiteY1" fmla="*/ 380999 h 380999"/>
                <a:gd name="connsiteX0" fmla="*/ 0 w 7994587"/>
                <a:gd name="connsiteY0" fmla="*/ 0 h 380999"/>
                <a:gd name="connsiteX1" fmla="*/ 7994587 w 7994587"/>
                <a:gd name="connsiteY1" fmla="*/ 380999 h 380999"/>
              </a:gdLst>
              <a:ahLst/>
              <a:cxnLst>
                <a:cxn ang="0">
                  <a:pos x="connsiteX0" y="connsiteY0"/>
                </a:cxn>
                <a:cxn ang="0">
                  <a:pos x="connsiteX1" y="connsiteY1"/>
                </a:cxn>
              </a:cxnLst>
              <a:rect l="l" t="t" r="r" b="b"/>
              <a:pathLst>
                <a:path w="7994587" h="380999">
                  <a:moveTo>
                    <a:pt x="0" y="0"/>
                  </a:moveTo>
                  <a:cubicBezTo>
                    <a:pt x="2664862" y="127000"/>
                    <a:pt x="6409604" y="70223"/>
                    <a:pt x="7994587" y="380999"/>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5" name="Rounded Rectangle 34"/>
          <p:cNvSpPr/>
          <p:nvPr/>
        </p:nvSpPr>
        <p:spPr>
          <a:xfrm>
            <a:off x="685800" y="4572000"/>
            <a:ext cx="3886200" cy="762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ounded Rectangle 40"/>
          <p:cNvSpPr/>
          <p:nvPr/>
        </p:nvSpPr>
        <p:spPr>
          <a:xfrm>
            <a:off x="5943600" y="838200"/>
            <a:ext cx="1447800" cy="1828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3"/>
          <p:cNvGrpSpPr/>
          <p:nvPr/>
        </p:nvGrpSpPr>
        <p:grpSpPr>
          <a:xfrm>
            <a:off x="5514391" y="1904842"/>
            <a:ext cx="3181430" cy="1861765"/>
            <a:chOff x="4060552" y="859587"/>
            <a:chExt cx="3181430" cy="1861765"/>
          </a:xfrm>
        </p:grpSpPr>
        <p:sp>
          <p:nvSpPr>
            <p:cNvPr id="42" name="TextBox 41"/>
            <p:cNvSpPr txBox="1"/>
            <p:nvPr/>
          </p:nvSpPr>
          <p:spPr>
            <a:xfrm rot="21540000">
              <a:off x="4497609" y="1798022"/>
              <a:ext cx="2744373" cy="923330"/>
            </a:xfrm>
            <a:prstGeom prst="rect">
              <a:avLst/>
            </a:prstGeom>
            <a:noFill/>
          </p:spPr>
          <p:txBody>
            <a:bodyPr wrap="square" rtlCol="0">
              <a:spAutoFit/>
            </a:bodyPr>
            <a:lstStyle/>
            <a:p>
              <a:pPr algn="ctr"/>
              <a:r>
                <a:rPr lang="en-GB" dirty="0">
                  <a:solidFill>
                    <a:srgbClr val="C00000"/>
                  </a:solidFill>
                  <a:latin typeface="Conformity" pitchFamily="2" charset="0"/>
                </a:rPr>
                <a:t>Communicate new information to downstream processes without being a failure</a:t>
              </a:r>
            </a:p>
          </p:txBody>
        </p:sp>
        <p:sp>
          <p:nvSpPr>
            <p:cNvPr id="43" name="Freeform 42"/>
            <p:cNvSpPr/>
            <p:nvPr/>
          </p:nvSpPr>
          <p:spPr>
            <a:xfrm rot="10800000" flipH="1">
              <a:off x="4060552" y="859587"/>
              <a:ext cx="646194"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Lst>
              <a:ahLst/>
              <a:cxnLst>
                <a:cxn ang="0">
                  <a:pos x="connsiteX0" y="connsiteY0"/>
                </a:cxn>
                <a:cxn ang="0">
                  <a:pos x="connsiteX1" y="connsiteY1"/>
                </a:cxn>
              </a:cxnLst>
              <a:rect l="l" t="t" r="r" b="b"/>
              <a:pathLst>
                <a:path w="2510962" h="1219200">
                  <a:moveTo>
                    <a:pt x="779520" y="1219200"/>
                  </a:moveTo>
                  <a:cubicBezTo>
                    <a:pt x="2510961" y="970152"/>
                    <a:pt x="-1" y="239315"/>
                    <a:pt x="2259999"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Events are not errors</a:t>
            </a:r>
          </a:p>
        </p:txBody>
      </p:sp>
      <p:grpSp>
        <p:nvGrpSpPr>
          <p:cNvPr id="3" name="Group 29"/>
          <p:cNvGrpSpPr/>
          <p:nvPr/>
        </p:nvGrpSpPr>
        <p:grpSpPr>
          <a:xfrm>
            <a:off x="457201" y="1539916"/>
            <a:ext cx="1618182" cy="948589"/>
            <a:chOff x="457201" y="1844874"/>
            <a:chExt cx="1618182" cy="948589"/>
          </a:xfrm>
        </p:grpSpPr>
        <p:pic>
          <p:nvPicPr>
            <p:cNvPr id="4" name="Picture 1"/>
            <p:cNvPicPr>
              <a:picLocks noChangeAspect="1" noChangeArrowheads="1"/>
            </p:cNvPicPr>
            <p:nvPr/>
          </p:nvPicPr>
          <p:blipFill>
            <a:blip r:embed="rId2" cstate="print"/>
            <a:srcRect/>
            <a:stretch>
              <a:fillRect/>
            </a:stretch>
          </p:blipFill>
          <p:spPr bwMode="auto">
            <a:xfrm>
              <a:off x="457201" y="1994901"/>
              <a:ext cx="1618182" cy="686963"/>
            </a:xfrm>
            <a:prstGeom prst="rect">
              <a:avLst/>
            </a:prstGeom>
            <a:noFill/>
            <a:ln w="9525">
              <a:noFill/>
              <a:miter lim="800000"/>
              <a:headEnd/>
              <a:tailEnd/>
            </a:ln>
          </p:spPr>
        </p:pic>
        <p:sp>
          <p:nvSpPr>
            <p:cNvPr id="5" name="Rectangle 4"/>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grpSp>
      <p:grpSp>
        <p:nvGrpSpPr>
          <p:cNvPr id="6" name="Group 22"/>
          <p:cNvGrpSpPr/>
          <p:nvPr/>
        </p:nvGrpSpPr>
        <p:grpSpPr>
          <a:xfrm>
            <a:off x="2133600" y="1142841"/>
            <a:ext cx="1880508" cy="1344688"/>
            <a:chOff x="3040642" y="1447799"/>
            <a:chExt cx="1880508" cy="1344688"/>
          </a:xfrm>
        </p:grpSpPr>
        <p:pic>
          <p:nvPicPr>
            <p:cNvPr id="9" name="Picture 3"/>
            <p:cNvPicPr>
              <a:picLocks noChangeAspect="1" noChangeArrowheads="1"/>
            </p:cNvPicPr>
            <p:nvPr/>
          </p:nvPicPr>
          <p:blipFill>
            <a:blip r:embed="rId3" cstate="print"/>
            <a:srcRect/>
            <a:stretch>
              <a:fillRect/>
            </a:stretch>
          </p:blipFill>
          <p:spPr bwMode="auto">
            <a:xfrm>
              <a:off x="3040642" y="1564902"/>
              <a:ext cx="1880508" cy="1156930"/>
            </a:xfrm>
            <a:prstGeom prst="rect">
              <a:avLst/>
            </a:prstGeom>
            <a:noFill/>
            <a:ln w="9525">
              <a:noFill/>
              <a:miter lim="800000"/>
              <a:headEnd/>
              <a:tailEnd/>
            </a:ln>
          </p:spPr>
        </p:pic>
        <p:sp>
          <p:nvSpPr>
            <p:cNvPr id="10" name="Rectangle 9"/>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7" name="Group 32"/>
            <p:cNvGrpSpPr/>
            <p:nvPr/>
          </p:nvGrpSpPr>
          <p:grpSpPr>
            <a:xfrm rot="20280000">
              <a:off x="4786753" y="1447799"/>
              <a:ext cx="52442" cy="447752"/>
              <a:chOff x="5414785" y="2590800"/>
              <a:chExt cx="71615" cy="611453"/>
            </a:xfrm>
          </p:grpSpPr>
          <p:cxnSp>
            <p:nvCxnSpPr>
              <p:cNvPr id="17" name="Straight Connector 16"/>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21"/>
          <p:cNvGrpSpPr/>
          <p:nvPr/>
        </p:nvGrpSpPr>
        <p:grpSpPr>
          <a:xfrm>
            <a:off x="4045958" y="1523842"/>
            <a:ext cx="1618182" cy="948589"/>
            <a:chOff x="4931613" y="1844874"/>
            <a:chExt cx="1618182" cy="948589"/>
          </a:xfrm>
        </p:grpSpPr>
        <p:pic>
          <p:nvPicPr>
            <p:cNvPr id="12" name="Picture 1"/>
            <p:cNvPicPr>
              <a:picLocks noChangeAspect="1" noChangeArrowheads="1"/>
            </p:cNvPicPr>
            <p:nvPr/>
          </p:nvPicPr>
          <p:blipFill>
            <a:blip r:embed="rId2" cstate="print"/>
            <a:srcRect/>
            <a:stretch>
              <a:fillRect/>
            </a:stretch>
          </p:blipFill>
          <p:spPr bwMode="auto">
            <a:xfrm>
              <a:off x="4931613" y="1994901"/>
              <a:ext cx="1618182" cy="686963"/>
            </a:xfrm>
            <a:prstGeom prst="rect">
              <a:avLst/>
            </a:prstGeom>
            <a:noFill/>
            <a:ln w="9525">
              <a:noFill/>
              <a:miter lim="800000"/>
              <a:headEnd/>
              <a:tailEnd/>
            </a:ln>
          </p:spPr>
        </p:pic>
        <p:sp>
          <p:nvSpPr>
            <p:cNvPr id="13" name="Rectangle 12"/>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grpSp>
      <p:grpSp>
        <p:nvGrpSpPr>
          <p:cNvPr id="14" name="Group 24"/>
          <p:cNvGrpSpPr/>
          <p:nvPr/>
        </p:nvGrpSpPr>
        <p:grpSpPr>
          <a:xfrm>
            <a:off x="5943600" y="1066800"/>
            <a:ext cx="1339185" cy="1447642"/>
            <a:chOff x="1963784" y="1345821"/>
            <a:chExt cx="1339185" cy="1447642"/>
          </a:xfrm>
        </p:grpSpPr>
        <p:pic>
          <p:nvPicPr>
            <p:cNvPr id="26" name="Picture 2"/>
            <p:cNvPicPr>
              <a:picLocks noChangeAspect="1" noChangeArrowheads="1"/>
            </p:cNvPicPr>
            <p:nvPr/>
          </p:nvPicPr>
          <p:blipFill>
            <a:blip r:embed="rId4" cstate="print"/>
            <a:srcRect/>
            <a:stretch>
              <a:fillRect/>
            </a:stretch>
          </p:blipFill>
          <p:spPr bwMode="auto">
            <a:xfrm>
              <a:off x="2192909" y="2369299"/>
              <a:ext cx="805260" cy="19556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2181405" y="2058303"/>
              <a:ext cx="816764" cy="199398"/>
            </a:xfrm>
            <a:prstGeom prst="rect">
              <a:avLst/>
            </a:prstGeom>
            <a:noFill/>
            <a:ln w="9525">
              <a:noFill/>
              <a:miter lim="800000"/>
              <a:headEnd/>
              <a:tailEnd/>
            </a:ln>
          </p:spPr>
        </p:pic>
        <p:sp>
          <p:nvSpPr>
            <p:cNvPr id="28" name="Rectangle 27"/>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29" name="TextBox 28"/>
            <p:cNvSpPr txBox="1"/>
            <p:nvPr/>
          </p:nvSpPr>
          <p:spPr>
            <a:xfrm>
              <a:off x="1963784" y="1345821"/>
              <a:ext cx="1339185" cy="523220"/>
            </a:xfrm>
            <a:prstGeom prst="rect">
              <a:avLst/>
            </a:prstGeom>
            <a:noFill/>
          </p:spPr>
          <p:txBody>
            <a:bodyPr wrap="square" rtlCol="0">
              <a:spAutoFit/>
            </a:bodyPr>
            <a:lstStyle/>
            <a:p>
              <a:pPr algn="ctr"/>
              <a:r>
                <a:rPr lang="en-GB" sz="1400" dirty="0"/>
                <a:t>Tell CRM that email was sent</a:t>
              </a:r>
            </a:p>
          </p:txBody>
        </p:sp>
      </p:grpSp>
      <p:sp>
        <p:nvSpPr>
          <p:cNvPr id="31" name="TextBox 30"/>
          <p:cNvSpPr txBox="1"/>
          <p:nvPr/>
        </p:nvSpPr>
        <p:spPr>
          <a:xfrm>
            <a:off x="457200" y="2819400"/>
            <a:ext cx="4191000" cy="2462213"/>
          </a:xfrm>
          <a:prstGeom prst="rect">
            <a:avLst/>
          </a:prstGeom>
          <a:noFill/>
        </p:spPr>
        <p:txBody>
          <a:bodyPr wrap="square" rtlCol="0">
            <a:spAutoFit/>
          </a:bodyPr>
          <a:lstStyle/>
          <a:p>
            <a:r>
              <a:rPr lang="en-GB" sz="1400" dirty="0">
                <a:latin typeface="Consolas" pitchFamily="49" charset="0"/>
                <a:cs typeface="Consolas" pitchFamily="49" charset="0"/>
              </a:rPr>
              <a:t>type </a:t>
            </a:r>
            <a:r>
              <a:rPr lang="en-GB" sz="1400" b="1" dirty="0" err="1">
                <a:latin typeface="Consolas" pitchFamily="49" charset="0"/>
                <a:cs typeface="Consolas" pitchFamily="49" charset="0"/>
              </a:rPr>
              <a:t>MyUseCaseMessage</a:t>
            </a:r>
            <a:r>
              <a:rPr lang="en-GB" sz="1400" b="1" dirty="0">
                <a:latin typeface="Consolas" pitchFamily="49" charset="0"/>
                <a:cs typeface="Consolas" pitchFamily="49" charset="0"/>
              </a:rPr>
              <a:t> </a:t>
            </a:r>
            <a:r>
              <a:rPr lang="en-GB" sz="1400" dirty="0">
                <a:latin typeface="Consolas" pitchFamily="49" charset="0"/>
                <a:cs typeface="Consolas" pitchFamily="49" charset="0"/>
              </a:rPr>
              <a:t>= </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NameMustNotBeBlank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database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UserIdNotValid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UserId</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SMTP errors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SmtpTimeout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SmtpConnection</a:t>
            </a:r>
            <a:endParaRPr lang="en-GB" sz="1400" dirty="0">
              <a:latin typeface="Consolas" pitchFamily="49" charset="0"/>
              <a:cs typeface="Consolas" pitchFamily="49" charset="0"/>
            </a:endParaRPr>
          </a:p>
          <a:p>
            <a:r>
              <a:rPr lang="en-GB" sz="1400" dirty="0">
                <a:solidFill>
                  <a:schemeClr val="accent3">
                    <a:lumMod val="50000"/>
                  </a:schemeClr>
                </a:solidFill>
                <a:latin typeface="Consolas" pitchFamily="49" charset="0"/>
                <a:cs typeface="Consolas" pitchFamily="49" charset="0"/>
              </a:rPr>
              <a:t>  // Domain events</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UserSaved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AuditInfo</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EmailSent</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r>
              <a:rPr lang="en-GB" sz="1400" dirty="0">
                <a:latin typeface="Consolas" pitchFamily="49" charset="0"/>
                <a:cs typeface="Consolas" pitchFamily="49" charset="0"/>
              </a:rPr>
              <a:t> * </a:t>
            </a:r>
            <a:r>
              <a:rPr lang="en-GB" sz="1400" dirty="0" err="1">
                <a:latin typeface="Consolas" pitchFamily="49" charset="0"/>
                <a:cs typeface="Consolas" pitchFamily="49" charset="0"/>
              </a:rPr>
              <a:t>MsgId</a:t>
            </a:r>
            <a:endParaRPr lang="en-GB" sz="1400" dirty="0">
              <a:latin typeface="Consolas" pitchFamily="49" charset="0"/>
              <a:cs typeface="Consolas" pitchFamily="49" charset="0"/>
            </a:endParaRPr>
          </a:p>
        </p:txBody>
      </p:sp>
      <p:grpSp>
        <p:nvGrpSpPr>
          <p:cNvPr id="15" name="Group 33"/>
          <p:cNvGrpSpPr/>
          <p:nvPr/>
        </p:nvGrpSpPr>
        <p:grpSpPr>
          <a:xfrm>
            <a:off x="2438400" y="3902109"/>
            <a:ext cx="3663086" cy="822290"/>
            <a:chOff x="1441761" y="1713696"/>
            <a:chExt cx="3663086" cy="822290"/>
          </a:xfrm>
        </p:grpSpPr>
        <p:sp>
          <p:nvSpPr>
            <p:cNvPr id="33" name="TextBox 32"/>
            <p:cNvSpPr txBox="1"/>
            <p:nvPr/>
          </p:nvSpPr>
          <p:spPr>
            <a:xfrm rot="21540000">
              <a:off x="3276062" y="1713696"/>
              <a:ext cx="1828785" cy="646331"/>
            </a:xfrm>
            <a:prstGeom prst="rect">
              <a:avLst/>
            </a:prstGeom>
            <a:noFill/>
          </p:spPr>
          <p:txBody>
            <a:bodyPr wrap="square" rtlCol="0">
              <a:spAutoFit/>
            </a:bodyPr>
            <a:lstStyle/>
            <a:p>
              <a:pPr algn="ctr"/>
              <a:r>
                <a:rPr lang="en-GB" dirty="0">
                  <a:solidFill>
                    <a:srgbClr val="C00000"/>
                  </a:solidFill>
                  <a:latin typeface="Conformity" pitchFamily="2" charset="0"/>
                </a:rPr>
                <a:t>Add domain events to the choices</a:t>
              </a:r>
            </a:p>
          </p:txBody>
        </p:sp>
        <p:sp>
          <p:nvSpPr>
            <p:cNvPr id="34" name="Freeform 33"/>
            <p:cNvSpPr/>
            <p:nvPr/>
          </p:nvSpPr>
          <p:spPr>
            <a:xfrm rot="10800000" flipH="1">
              <a:off x="1441761" y="2154987"/>
              <a:ext cx="2057400"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3782 w 7120082"/>
                <a:gd name="connsiteY0" fmla="*/ 0 h 833675"/>
                <a:gd name="connsiteX1" fmla="*/ 7120081 w 7120082"/>
                <a:gd name="connsiteY1" fmla="*/ 762000 h 833675"/>
                <a:gd name="connsiteX0" fmla="*/ -1 w 7106299"/>
                <a:gd name="connsiteY0" fmla="*/ 0 h 833675"/>
                <a:gd name="connsiteX1" fmla="*/ 7106298 w 7106299"/>
                <a:gd name="connsiteY1" fmla="*/ 762000 h 833675"/>
                <a:gd name="connsiteX0" fmla="*/ 1184382 w 8290682"/>
                <a:gd name="connsiteY0" fmla="*/ 0 h 833675"/>
                <a:gd name="connsiteX1" fmla="*/ 0 w 8290682"/>
                <a:gd name="connsiteY1" fmla="*/ 0 h 833675"/>
                <a:gd name="connsiteX2" fmla="*/ 8290681 w 8290682"/>
                <a:gd name="connsiteY2" fmla="*/ 762000 h 833675"/>
                <a:gd name="connsiteX0" fmla="*/ 1184382 w 7106299"/>
                <a:gd name="connsiteY0" fmla="*/ 0 h 452675"/>
                <a:gd name="connsiteX1" fmla="*/ 0 w 7106299"/>
                <a:gd name="connsiteY1" fmla="*/ 0 h 452675"/>
                <a:gd name="connsiteX2" fmla="*/ 7106299 w 7106299"/>
                <a:gd name="connsiteY2" fmla="*/ 381000 h 452675"/>
                <a:gd name="connsiteX0" fmla="*/ 1184382 w 7106299"/>
                <a:gd name="connsiteY0" fmla="*/ 0 h 381000"/>
                <a:gd name="connsiteX1" fmla="*/ 0 w 7106299"/>
                <a:gd name="connsiteY1" fmla="*/ 0 h 381000"/>
                <a:gd name="connsiteX2" fmla="*/ 7106299 w 7106299"/>
                <a:gd name="connsiteY2" fmla="*/ 381000 h 381000"/>
                <a:gd name="connsiteX0" fmla="*/ -1 w 5921916"/>
                <a:gd name="connsiteY0" fmla="*/ 0 h 381000"/>
                <a:gd name="connsiteX1" fmla="*/ 5921916 w 5921916"/>
                <a:gd name="connsiteY1" fmla="*/ 381000 h 381000"/>
                <a:gd name="connsiteX0" fmla="*/ 0 w 7994587"/>
                <a:gd name="connsiteY0" fmla="*/ 0 h 380999"/>
                <a:gd name="connsiteX1" fmla="*/ 7994587 w 7994587"/>
                <a:gd name="connsiteY1" fmla="*/ 380999 h 380999"/>
                <a:gd name="connsiteX0" fmla="*/ 0 w 7994587"/>
                <a:gd name="connsiteY0" fmla="*/ 0 h 380999"/>
                <a:gd name="connsiteX1" fmla="*/ 7994587 w 7994587"/>
                <a:gd name="connsiteY1" fmla="*/ 380999 h 380999"/>
              </a:gdLst>
              <a:ahLst/>
              <a:cxnLst>
                <a:cxn ang="0">
                  <a:pos x="connsiteX0" y="connsiteY0"/>
                </a:cxn>
                <a:cxn ang="0">
                  <a:pos x="connsiteX1" y="connsiteY1"/>
                </a:cxn>
              </a:cxnLst>
              <a:rect l="l" t="t" r="r" b="b"/>
              <a:pathLst>
                <a:path w="7994587" h="380999">
                  <a:moveTo>
                    <a:pt x="0" y="0"/>
                  </a:moveTo>
                  <a:cubicBezTo>
                    <a:pt x="2664862" y="127000"/>
                    <a:pt x="6409604" y="70223"/>
                    <a:pt x="7994587" y="380999"/>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5" name="Rounded Rectangle 34"/>
          <p:cNvSpPr/>
          <p:nvPr/>
        </p:nvSpPr>
        <p:spPr>
          <a:xfrm>
            <a:off x="685800" y="4572000"/>
            <a:ext cx="3886200" cy="762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p:cNvSpPr txBox="1"/>
          <p:nvPr/>
        </p:nvSpPr>
        <p:spPr>
          <a:xfrm>
            <a:off x="2057400" y="5486400"/>
            <a:ext cx="6705600" cy="923330"/>
          </a:xfrm>
          <a:prstGeom prst="rect">
            <a:avLst/>
          </a:prstGeom>
          <a:noFill/>
        </p:spPr>
        <p:txBody>
          <a:bodyPr wrap="square" rtlCol="0">
            <a:spAutoFit/>
          </a:bodyPr>
          <a:lstStyle/>
          <a:p>
            <a:r>
              <a:rPr lang="en-GB" dirty="0">
                <a:latin typeface="Consolas" pitchFamily="49" charset="0"/>
                <a:cs typeface="Consolas" pitchFamily="49" charset="0"/>
              </a:rPr>
              <a:t>type Result&lt;'</a:t>
            </a:r>
            <a:r>
              <a:rPr lang="en-GB" dirty="0" err="1">
                <a:latin typeface="Consolas" pitchFamily="49" charset="0"/>
                <a:cs typeface="Consolas" pitchFamily="49" charset="0"/>
              </a:rPr>
              <a:t>TEntity</a:t>
            </a:r>
            <a:r>
              <a:rPr lang="en-GB" dirty="0">
                <a:latin typeface="Consolas" pitchFamily="49" charset="0"/>
                <a:cs typeface="Consolas" pitchFamily="49" charset="0"/>
              </a:rPr>
              <a:t>&gt; = </a:t>
            </a:r>
          </a:p>
          <a:p>
            <a:r>
              <a:rPr lang="en-GB" dirty="0">
                <a:latin typeface="Consolas" pitchFamily="49" charset="0"/>
                <a:cs typeface="Consolas" pitchFamily="49" charset="0"/>
              </a:rPr>
              <a:t>    | </a:t>
            </a:r>
            <a:r>
              <a:rPr lang="en-GB" dirty="0">
                <a:solidFill>
                  <a:srgbClr val="00B050"/>
                </a:solidFill>
                <a:latin typeface="Consolas" pitchFamily="49" charset="0"/>
                <a:cs typeface="Consolas" pitchFamily="49" charset="0"/>
              </a:rPr>
              <a:t>Success</a:t>
            </a:r>
            <a:r>
              <a:rPr lang="en-GB" dirty="0">
                <a:latin typeface="Consolas" pitchFamily="49" charset="0"/>
                <a:cs typeface="Consolas" pitchFamily="49" charset="0"/>
              </a:rPr>
              <a:t> of '</a:t>
            </a:r>
            <a:r>
              <a:rPr lang="en-GB" dirty="0" err="1">
                <a:latin typeface="Consolas" pitchFamily="49" charset="0"/>
                <a:cs typeface="Consolas" pitchFamily="49" charset="0"/>
              </a:rPr>
              <a:t>TEntity</a:t>
            </a:r>
            <a:r>
              <a:rPr lang="en-GB" dirty="0">
                <a:latin typeface="Consolas" pitchFamily="49" charset="0"/>
                <a:cs typeface="Consolas" pitchFamily="49" charset="0"/>
              </a:rPr>
              <a:t> * Message list</a:t>
            </a:r>
          </a:p>
          <a:p>
            <a:r>
              <a:rPr lang="en-GB" dirty="0">
                <a:latin typeface="Consolas" pitchFamily="49" charset="0"/>
                <a:cs typeface="Consolas" pitchFamily="49" charset="0"/>
              </a:rPr>
              <a:t>    | </a:t>
            </a:r>
            <a:r>
              <a:rPr lang="en-GB" dirty="0">
                <a:solidFill>
                  <a:srgbClr val="C00000"/>
                </a:solidFill>
                <a:latin typeface="Consolas" pitchFamily="49" charset="0"/>
                <a:cs typeface="Consolas" pitchFamily="49" charset="0"/>
              </a:rPr>
              <a:t>Failure</a:t>
            </a:r>
            <a:r>
              <a:rPr lang="en-GB" dirty="0">
                <a:latin typeface="Consolas" pitchFamily="49" charset="0"/>
                <a:cs typeface="Consolas" pitchFamily="49" charset="0"/>
              </a:rPr>
              <a:t> of Message list</a:t>
            </a:r>
          </a:p>
        </p:txBody>
      </p:sp>
      <p:sp>
        <p:nvSpPr>
          <p:cNvPr id="37" name="Rounded Rectangle 36"/>
          <p:cNvSpPr/>
          <p:nvPr/>
        </p:nvSpPr>
        <p:spPr>
          <a:xfrm>
            <a:off x="4267200" y="5791200"/>
            <a:ext cx="3048000" cy="304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33"/>
          <p:cNvGrpSpPr/>
          <p:nvPr/>
        </p:nvGrpSpPr>
        <p:grpSpPr>
          <a:xfrm>
            <a:off x="5867400" y="4800600"/>
            <a:ext cx="2895632" cy="966484"/>
            <a:chOff x="3166771" y="1340902"/>
            <a:chExt cx="2895632" cy="966484"/>
          </a:xfrm>
        </p:grpSpPr>
        <p:sp>
          <p:nvSpPr>
            <p:cNvPr id="39" name="TextBox 38"/>
            <p:cNvSpPr txBox="1"/>
            <p:nvPr/>
          </p:nvSpPr>
          <p:spPr>
            <a:xfrm rot="21540000">
              <a:off x="3580812" y="1340902"/>
              <a:ext cx="2481591" cy="923330"/>
            </a:xfrm>
            <a:prstGeom prst="rect">
              <a:avLst/>
            </a:prstGeom>
            <a:noFill/>
          </p:spPr>
          <p:txBody>
            <a:bodyPr wrap="square" rtlCol="0">
              <a:spAutoFit/>
            </a:bodyPr>
            <a:lstStyle/>
            <a:p>
              <a:pPr algn="ctr"/>
              <a:r>
                <a:rPr lang="en-GB" dirty="0">
                  <a:solidFill>
                    <a:srgbClr val="C00000"/>
                  </a:solidFill>
                  <a:latin typeface="Conformity" pitchFamily="2" charset="0"/>
                </a:rPr>
                <a:t>Store a list of events </a:t>
              </a:r>
              <a:br>
                <a:rPr lang="en-GB" dirty="0">
                  <a:solidFill>
                    <a:srgbClr val="C00000"/>
                  </a:solidFill>
                  <a:latin typeface="Conformity" pitchFamily="2" charset="0"/>
                </a:rPr>
              </a:br>
              <a:r>
                <a:rPr lang="en-GB" dirty="0">
                  <a:solidFill>
                    <a:srgbClr val="C00000"/>
                  </a:solidFill>
                  <a:latin typeface="Conformity" pitchFamily="2" charset="0"/>
                </a:rPr>
                <a:t>(as well as the entity) </a:t>
              </a:r>
              <a:br>
                <a:rPr lang="en-GB" dirty="0">
                  <a:solidFill>
                    <a:srgbClr val="C00000"/>
                  </a:solidFill>
                  <a:latin typeface="Conformity" pitchFamily="2" charset="0"/>
                </a:rPr>
              </a:br>
              <a:r>
                <a:rPr lang="en-GB" dirty="0">
                  <a:solidFill>
                    <a:srgbClr val="C00000"/>
                  </a:solidFill>
                  <a:latin typeface="Conformity" pitchFamily="2" charset="0"/>
                </a:rPr>
                <a:t>on the Success path</a:t>
              </a:r>
            </a:p>
          </p:txBody>
        </p:sp>
        <p:sp>
          <p:nvSpPr>
            <p:cNvPr id="40" name="Freeform 39"/>
            <p:cNvSpPr/>
            <p:nvPr/>
          </p:nvSpPr>
          <p:spPr>
            <a:xfrm rot="10800000" flipH="1">
              <a:off x="3166771" y="1702311"/>
              <a:ext cx="533400" cy="60507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Lst>
              <a:ahLst/>
              <a:cxnLst>
                <a:cxn ang="0">
                  <a:pos x="connsiteX0" y="connsiteY0"/>
                </a:cxn>
                <a:cxn ang="0">
                  <a:pos x="connsiteX1" y="connsiteY1"/>
                </a:cxn>
              </a:cxnLst>
              <a:rect l="l" t="t" r="r" b="b"/>
              <a:pathLst>
                <a:path w="2475975" h="605075">
                  <a:moveTo>
                    <a:pt x="699392" y="0"/>
                  </a:moveTo>
                  <a:cubicBezTo>
                    <a:pt x="685609" y="326486"/>
                    <a:pt x="0" y="605075"/>
                    <a:pt x="2475974" y="5334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1" name="Rounded Rectangle 40"/>
          <p:cNvSpPr/>
          <p:nvPr/>
        </p:nvSpPr>
        <p:spPr>
          <a:xfrm>
            <a:off x="5943600" y="838200"/>
            <a:ext cx="1447800" cy="1828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3"/>
          <p:cNvGrpSpPr/>
          <p:nvPr/>
        </p:nvGrpSpPr>
        <p:grpSpPr>
          <a:xfrm>
            <a:off x="5514391" y="1904842"/>
            <a:ext cx="3181430" cy="1861765"/>
            <a:chOff x="4060552" y="859587"/>
            <a:chExt cx="3181430" cy="1861765"/>
          </a:xfrm>
        </p:grpSpPr>
        <p:sp>
          <p:nvSpPr>
            <p:cNvPr id="42" name="TextBox 41"/>
            <p:cNvSpPr txBox="1"/>
            <p:nvPr/>
          </p:nvSpPr>
          <p:spPr>
            <a:xfrm rot="21540000">
              <a:off x="4497609" y="1798022"/>
              <a:ext cx="2744373" cy="923330"/>
            </a:xfrm>
            <a:prstGeom prst="rect">
              <a:avLst/>
            </a:prstGeom>
            <a:noFill/>
          </p:spPr>
          <p:txBody>
            <a:bodyPr wrap="square" rtlCol="0">
              <a:spAutoFit/>
            </a:bodyPr>
            <a:lstStyle/>
            <a:p>
              <a:pPr algn="ctr"/>
              <a:r>
                <a:rPr lang="en-GB" dirty="0">
                  <a:solidFill>
                    <a:srgbClr val="C00000"/>
                  </a:solidFill>
                  <a:latin typeface="Conformity" pitchFamily="2" charset="0"/>
                </a:rPr>
                <a:t>Communicate new information to downstream processes without being a failure</a:t>
              </a:r>
            </a:p>
          </p:txBody>
        </p:sp>
        <p:sp>
          <p:nvSpPr>
            <p:cNvPr id="43" name="Freeform 42"/>
            <p:cNvSpPr/>
            <p:nvPr/>
          </p:nvSpPr>
          <p:spPr>
            <a:xfrm rot="10800000" flipH="1">
              <a:off x="4060552" y="859587"/>
              <a:ext cx="646194"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Lst>
              <a:ahLst/>
              <a:cxnLst>
                <a:cxn ang="0">
                  <a:pos x="connsiteX0" y="connsiteY0"/>
                </a:cxn>
                <a:cxn ang="0">
                  <a:pos x="connsiteX1" y="connsiteY1"/>
                </a:cxn>
              </a:cxnLst>
              <a:rect l="l" t="t" r="r" b="b"/>
              <a:pathLst>
                <a:path w="2510962" h="1219200">
                  <a:moveTo>
                    <a:pt x="779520" y="1219200"/>
                  </a:moveTo>
                  <a:cubicBezTo>
                    <a:pt x="2510961" y="970152"/>
                    <a:pt x="-1" y="239315"/>
                    <a:pt x="2259999"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Comic Interlude</a:t>
            </a:r>
          </a:p>
        </p:txBody>
      </p:sp>
      <p:pic>
        <p:nvPicPr>
          <p:cNvPr id="264194" name="Picture 2" descr="http://4.bp.blogspot.com/-i8kTE2lJJbY/Thmf8yjhdgI/AAAAAAAAD9Y/Dwy-um2afMA/s1600/Thomas%2Bthe%2Btank%2Bengine%2Band%2Bfriends%2BSalty%2Bthe%2Bdockyard%2Bdiesel%2Bin%2BDay%2Bof%2Bthe%2Bdiesels%2BCGI%2Bfilm%2Bfor%2Bkids.jpg"/>
          <p:cNvPicPr>
            <a:picLocks noChangeAspect="1" noChangeArrowheads="1"/>
          </p:cNvPicPr>
          <p:nvPr/>
        </p:nvPicPr>
        <p:blipFill>
          <a:blip r:embed="rId3" cstate="print"/>
          <a:srcRect/>
          <a:stretch>
            <a:fillRect/>
          </a:stretch>
        </p:blipFill>
        <p:spPr bwMode="auto">
          <a:xfrm flipH="1">
            <a:off x="2133600" y="2209800"/>
            <a:ext cx="4762500" cy="3171826"/>
          </a:xfrm>
          <a:prstGeom prst="rect">
            <a:avLst/>
          </a:prstGeom>
          <a:noFill/>
        </p:spPr>
      </p:pic>
      <p:sp>
        <p:nvSpPr>
          <p:cNvPr id="5" name="Oval Callout 4"/>
          <p:cNvSpPr/>
          <p:nvPr/>
        </p:nvSpPr>
        <p:spPr>
          <a:xfrm>
            <a:off x="609600" y="1143000"/>
            <a:ext cx="3352800" cy="838200"/>
          </a:xfrm>
          <a:prstGeom prst="wedgeEllipseCallout">
            <a:avLst>
              <a:gd name="adj1" fmla="val 17670"/>
              <a:gd name="adj2" fmla="val 13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Why can't a train driver be electrocuted?</a:t>
            </a:r>
          </a:p>
        </p:txBody>
      </p:sp>
      <p:sp>
        <p:nvSpPr>
          <p:cNvPr id="6" name="Oval Callout 5"/>
          <p:cNvSpPr/>
          <p:nvPr/>
        </p:nvSpPr>
        <p:spPr>
          <a:xfrm>
            <a:off x="6019800" y="1524000"/>
            <a:ext cx="2971800" cy="990600"/>
          </a:xfrm>
          <a:prstGeom prst="wedgeEllipseCallout">
            <a:avLst>
              <a:gd name="adj1" fmla="val -55394"/>
              <a:gd name="adj2" fmla="val 13417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I don't know, </a:t>
            </a:r>
            <a:br>
              <a:rPr lang="en-GB" sz="1600" dirty="0"/>
            </a:br>
            <a:r>
              <a:rPr lang="en-GB" sz="1600" dirty="0"/>
              <a:t>w</a:t>
            </a:r>
            <a:r>
              <a:rPr lang="en-GB" sz="1600" dirty="0">
                <a:solidFill>
                  <a:schemeClr val="tx1"/>
                </a:solidFill>
              </a:rPr>
              <a:t>hy can't a train driver be electrocuted?</a:t>
            </a:r>
            <a:endParaRPr lang="en-GB" sz="1600" dirty="0"/>
          </a:p>
        </p:txBody>
      </p:sp>
      <p:sp>
        <p:nvSpPr>
          <p:cNvPr id="8" name="Oval Callout 7"/>
          <p:cNvSpPr/>
          <p:nvPr/>
        </p:nvSpPr>
        <p:spPr>
          <a:xfrm>
            <a:off x="228600" y="3962400"/>
            <a:ext cx="2286000" cy="762000"/>
          </a:xfrm>
          <a:prstGeom prst="wedgeEllipseCallout">
            <a:avLst>
              <a:gd name="adj1" fmla="val 62465"/>
              <a:gd name="adj2" fmla="val -62231"/>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Because he's not a conductor!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Summary</a:t>
            </a:r>
          </a:p>
        </p:txBody>
      </p:sp>
      <p:sp>
        <p:nvSpPr>
          <p:cNvPr id="4" name="Subtitle 3"/>
          <p:cNvSpPr>
            <a:spLocks noGrp="1"/>
          </p:cNvSpPr>
          <p:nvPr>
            <p:ph type="subTitle" idx="1"/>
          </p:nvPr>
        </p:nvSpPr>
        <p:spPr/>
        <p:txBody>
          <a:bodyPr/>
          <a:lstStyle/>
          <a:p>
            <a:r>
              <a:rPr lang="en-GB" dirty="0"/>
              <a:t>A recipe for handling errors in a functional way</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Recipe for handling errors in a functional way</a:t>
            </a:r>
            <a:endParaRPr lang="en-GB" dirty="0"/>
          </a:p>
        </p:txBody>
      </p:sp>
      <p:grpSp>
        <p:nvGrpSpPr>
          <p:cNvPr id="24" name="Group 23"/>
          <p:cNvGrpSpPr/>
          <p:nvPr/>
        </p:nvGrpSpPr>
        <p:grpSpPr>
          <a:xfrm>
            <a:off x="304800" y="936565"/>
            <a:ext cx="4876800" cy="1501835"/>
            <a:chOff x="304800" y="936565"/>
            <a:chExt cx="4876800" cy="1501835"/>
          </a:xfrm>
        </p:grpSpPr>
        <p:sp>
          <p:nvSpPr>
            <p:cNvPr id="3" name="TextBox 2"/>
            <p:cNvSpPr txBox="1"/>
            <p:nvPr/>
          </p:nvSpPr>
          <p:spPr>
            <a:xfrm>
              <a:off x="304800" y="1576626"/>
              <a:ext cx="4876800" cy="861774"/>
            </a:xfrm>
            <a:prstGeom prst="rect">
              <a:avLst/>
            </a:prstGeom>
            <a:noFill/>
          </p:spPr>
          <p:txBody>
            <a:bodyPr wrap="square" rtlCol="0">
              <a:spAutoFit/>
            </a:bodyPr>
            <a:lstStyle/>
            <a:p>
              <a:r>
                <a:rPr lang="en-GB" sz="1600" dirty="0">
                  <a:latin typeface="Consolas" pitchFamily="49" charset="0"/>
                  <a:cs typeface="Consolas" pitchFamily="49" charset="0"/>
                </a:rPr>
                <a:t>type Result&lt;'</a:t>
              </a:r>
              <a:r>
                <a:rPr lang="en-GB" sz="1600" dirty="0" err="1">
                  <a:latin typeface="Consolas" pitchFamily="49" charset="0"/>
                  <a:cs typeface="Consolas" pitchFamily="49" charset="0"/>
                </a:rPr>
                <a:t>TEntity</a:t>
              </a:r>
              <a:r>
                <a:rPr lang="en-GB" sz="1600" dirty="0">
                  <a:latin typeface="Consolas" pitchFamily="49" charset="0"/>
                  <a:cs typeface="Consolas" pitchFamily="49" charset="0"/>
                </a:rPr>
                <a:t>&gt; = </a:t>
              </a:r>
            </a:p>
            <a:p>
              <a:r>
                <a:rPr lang="en-GB" sz="1600" dirty="0">
                  <a:latin typeface="Consolas" pitchFamily="49" charset="0"/>
                  <a:cs typeface="Consolas" pitchFamily="49" charset="0"/>
                </a:rPr>
                <a:t>    | </a:t>
              </a:r>
              <a:r>
                <a:rPr lang="en-GB" sz="1600" dirty="0">
                  <a:solidFill>
                    <a:srgbClr val="00B050"/>
                  </a:solidFill>
                  <a:latin typeface="Consolas" pitchFamily="49" charset="0"/>
                  <a:cs typeface="Consolas" pitchFamily="49" charset="0"/>
                </a:rPr>
                <a:t>Success</a:t>
              </a:r>
              <a:r>
                <a:rPr lang="en-GB" sz="1600" dirty="0">
                  <a:latin typeface="Consolas" pitchFamily="49" charset="0"/>
                  <a:cs typeface="Consolas" pitchFamily="49" charset="0"/>
                </a:rPr>
                <a:t> of '</a:t>
              </a:r>
              <a:r>
                <a:rPr lang="en-GB" sz="1600" dirty="0" err="1">
                  <a:latin typeface="Consolas" pitchFamily="49" charset="0"/>
                  <a:cs typeface="Consolas" pitchFamily="49" charset="0"/>
                </a:rPr>
                <a:t>TEntity</a:t>
              </a:r>
              <a:r>
                <a:rPr lang="en-GB" sz="1600" dirty="0">
                  <a:latin typeface="Consolas" pitchFamily="49" charset="0"/>
                  <a:cs typeface="Consolas" pitchFamily="49" charset="0"/>
                </a:rPr>
                <a:t> * Message list</a:t>
              </a:r>
            </a:p>
            <a:p>
              <a:r>
                <a:rPr lang="en-GB" sz="1600" dirty="0">
                  <a:latin typeface="Consolas" pitchFamily="49" charset="0"/>
                  <a:cs typeface="Consolas" pitchFamily="49" charset="0"/>
                </a:rPr>
                <a:t>    | </a:t>
              </a:r>
              <a:r>
                <a:rPr lang="en-GB" sz="1600" dirty="0">
                  <a:solidFill>
                    <a:srgbClr val="C00000"/>
                  </a:solidFill>
                  <a:latin typeface="Consolas" pitchFamily="49" charset="0"/>
                  <a:cs typeface="Consolas" pitchFamily="49" charset="0"/>
                </a:rPr>
                <a:t>Failure</a:t>
              </a:r>
              <a:r>
                <a:rPr lang="en-GB" sz="1600" dirty="0">
                  <a:latin typeface="Consolas" pitchFamily="49" charset="0"/>
                  <a:cs typeface="Consolas" pitchFamily="49" charset="0"/>
                </a:rPr>
                <a:t> of Message list</a:t>
              </a:r>
            </a:p>
          </p:txBody>
        </p:sp>
        <p:grpSp>
          <p:nvGrpSpPr>
            <p:cNvPr id="4" name="Group 33"/>
            <p:cNvGrpSpPr/>
            <p:nvPr/>
          </p:nvGrpSpPr>
          <p:grpSpPr>
            <a:xfrm>
              <a:off x="1600200" y="936565"/>
              <a:ext cx="3200577" cy="692145"/>
              <a:chOff x="3166771" y="1615241"/>
              <a:chExt cx="3200577" cy="692145"/>
            </a:xfrm>
          </p:grpSpPr>
          <p:sp>
            <p:nvSpPr>
              <p:cNvPr id="5" name="TextBox 4"/>
              <p:cNvSpPr txBox="1"/>
              <p:nvPr/>
            </p:nvSpPr>
            <p:spPr>
              <a:xfrm rot="21540000">
                <a:off x="3580789" y="1615241"/>
                <a:ext cx="2786559" cy="369332"/>
              </a:xfrm>
              <a:prstGeom prst="rect">
                <a:avLst/>
              </a:prstGeom>
              <a:noFill/>
            </p:spPr>
            <p:txBody>
              <a:bodyPr wrap="square" rtlCol="0">
                <a:spAutoFit/>
              </a:bodyPr>
              <a:lstStyle/>
              <a:p>
                <a:pPr algn="ctr"/>
                <a:r>
                  <a:rPr lang="en-GB" dirty="0">
                    <a:solidFill>
                      <a:srgbClr val="C00000"/>
                    </a:solidFill>
                    <a:latin typeface="Conformity" pitchFamily="2" charset="0"/>
                  </a:rPr>
                  <a:t>Step 1: Create a Result type</a:t>
                </a:r>
              </a:p>
            </p:txBody>
          </p:sp>
          <p:sp>
            <p:nvSpPr>
              <p:cNvPr id="6" name="Freeform 5"/>
              <p:cNvSpPr/>
              <p:nvPr/>
            </p:nvSpPr>
            <p:spPr>
              <a:xfrm rot="10800000" flipH="1">
                <a:off x="3166771" y="1702311"/>
                <a:ext cx="533400" cy="60507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Lst>
                <a:ahLst/>
                <a:cxnLst>
                  <a:cxn ang="0">
                    <a:pos x="connsiteX0" y="connsiteY0"/>
                  </a:cxn>
                  <a:cxn ang="0">
                    <a:pos x="connsiteX1" y="connsiteY1"/>
                  </a:cxn>
                </a:cxnLst>
                <a:rect l="l" t="t" r="r" b="b"/>
                <a:pathLst>
                  <a:path w="2475975" h="605075">
                    <a:moveTo>
                      <a:pt x="699392" y="0"/>
                    </a:moveTo>
                    <a:cubicBezTo>
                      <a:pt x="685609" y="326486"/>
                      <a:pt x="0" y="605075"/>
                      <a:pt x="2475974" y="5334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5" name="Group 24"/>
          <p:cNvGrpSpPr/>
          <p:nvPr/>
        </p:nvGrpSpPr>
        <p:grpSpPr>
          <a:xfrm>
            <a:off x="5027775" y="1599326"/>
            <a:ext cx="3963837" cy="1792926"/>
            <a:chOff x="5027775" y="1599326"/>
            <a:chExt cx="3963837" cy="1792926"/>
          </a:xfrm>
        </p:grpSpPr>
        <p:pic>
          <p:nvPicPr>
            <p:cNvPr id="8" name="Picture 9"/>
            <p:cNvPicPr>
              <a:picLocks noChangeAspect="1" noChangeArrowheads="1"/>
            </p:cNvPicPr>
            <p:nvPr/>
          </p:nvPicPr>
          <p:blipFill>
            <a:blip r:embed="rId2" cstate="print"/>
            <a:srcRect/>
            <a:stretch>
              <a:fillRect/>
            </a:stretch>
          </p:blipFill>
          <p:spPr bwMode="auto">
            <a:xfrm>
              <a:off x="5027775" y="2431815"/>
              <a:ext cx="2748601" cy="960437"/>
            </a:xfrm>
            <a:prstGeom prst="rect">
              <a:avLst/>
            </a:prstGeom>
            <a:noFill/>
          </p:spPr>
        </p:pic>
        <p:grpSp>
          <p:nvGrpSpPr>
            <p:cNvPr id="9" name="Group 33"/>
            <p:cNvGrpSpPr/>
            <p:nvPr/>
          </p:nvGrpSpPr>
          <p:grpSpPr>
            <a:xfrm>
              <a:off x="5715000" y="1599326"/>
              <a:ext cx="3276612" cy="828858"/>
              <a:chOff x="2787196" y="1478527"/>
              <a:chExt cx="3276612" cy="828858"/>
            </a:xfrm>
          </p:grpSpPr>
          <p:sp>
            <p:nvSpPr>
              <p:cNvPr id="10" name="TextBox 9"/>
              <p:cNvSpPr txBox="1"/>
              <p:nvPr/>
            </p:nvSpPr>
            <p:spPr>
              <a:xfrm rot="21540000">
                <a:off x="3167392" y="1478527"/>
                <a:ext cx="2896416" cy="646331"/>
              </a:xfrm>
              <a:prstGeom prst="rect">
                <a:avLst/>
              </a:prstGeom>
              <a:noFill/>
            </p:spPr>
            <p:txBody>
              <a:bodyPr wrap="square" rtlCol="0">
                <a:spAutoFit/>
              </a:bodyPr>
              <a:lstStyle/>
              <a:p>
                <a:pPr algn="ctr"/>
                <a:r>
                  <a:rPr lang="en-GB" dirty="0">
                    <a:solidFill>
                      <a:srgbClr val="C00000"/>
                    </a:solidFill>
                    <a:latin typeface="Conformity" pitchFamily="2" charset="0"/>
                  </a:rPr>
                  <a:t>Step 2: Use "bind" to convert switches to two-track functions</a:t>
                </a:r>
              </a:p>
            </p:txBody>
          </p:sp>
          <p:sp>
            <p:nvSpPr>
              <p:cNvPr id="11" name="Freeform 10"/>
              <p:cNvSpPr/>
              <p:nvPr/>
            </p:nvSpPr>
            <p:spPr>
              <a:xfrm rot="10800000" flipH="1">
                <a:off x="2787196" y="1784200"/>
                <a:ext cx="533400" cy="52318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Lst>
                <a:ahLst/>
                <a:cxnLst>
                  <a:cxn ang="0">
                    <a:pos x="connsiteX0" y="connsiteY0"/>
                  </a:cxn>
                  <a:cxn ang="0">
                    <a:pos x="connsiteX1" y="connsiteY1"/>
                  </a:cxn>
                </a:cxnLst>
                <a:rect l="l" t="t" r="r" b="b"/>
                <a:pathLst>
                  <a:path w="2475975" h="605075">
                    <a:moveTo>
                      <a:pt x="699392" y="0"/>
                    </a:moveTo>
                    <a:cubicBezTo>
                      <a:pt x="685609" y="326486"/>
                      <a:pt x="0" y="605075"/>
                      <a:pt x="2475974" y="5334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6" name="Group 25"/>
          <p:cNvGrpSpPr/>
          <p:nvPr/>
        </p:nvGrpSpPr>
        <p:grpSpPr>
          <a:xfrm>
            <a:off x="228600" y="2990965"/>
            <a:ext cx="4814888" cy="1962035"/>
            <a:chOff x="228600" y="2990965"/>
            <a:chExt cx="4814888" cy="1962035"/>
          </a:xfrm>
        </p:grpSpPr>
        <p:grpSp>
          <p:nvGrpSpPr>
            <p:cNvPr id="16" name="Group 15"/>
            <p:cNvGrpSpPr/>
            <p:nvPr/>
          </p:nvGrpSpPr>
          <p:grpSpPr>
            <a:xfrm>
              <a:off x="228600" y="4030387"/>
              <a:ext cx="4814888" cy="922613"/>
              <a:chOff x="595313" y="2362200"/>
              <a:chExt cx="7953375" cy="1524000"/>
            </a:xfrm>
          </p:grpSpPr>
          <p:pic>
            <p:nvPicPr>
              <p:cNvPr id="12"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13" name="Rectangle 12"/>
              <p:cNvSpPr/>
              <p:nvPr/>
            </p:nvSpPr>
            <p:spPr>
              <a:xfrm>
                <a:off x="1303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a:solidFill>
                      <a:schemeClr val="tx1"/>
                    </a:solidFill>
                  </a:rPr>
                  <a:t>Validate</a:t>
                </a:r>
              </a:p>
            </p:txBody>
          </p:sp>
          <p:sp>
            <p:nvSpPr>
              <p:cNvPr id="14" name="Rectangle 13"/>
              <p:cNvSpPr/>
              <p:nvPr/>
            </p:nvSpPr>
            <p:spPr>
              <a:xfrm>
                <a:off x="3886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err="1">
                    <a:solidFill>
                      <a:schemeClr val="tx1"/>
                    </a:solidFill>
                  </a:rPr>
                  <a:t>UpdateDb</a:t>
                </a:r>
                <a:endParaRPr lang="en-GB" sz="1200" dirty="0">
                  <a:solidFill>
                    <a:schemeClr val="tx1"/>
                  </a:solidFill>
                </a:endParaRPr>
              </a:p>
            </p:txBody>
          </p:sp>
          <p:sp>
            <p:nvSpPr>
              <p:cNvPr id="15" name="Rectangle 14"/>
              <p:cNvSpPr/>
              <p:nvPr/>
            </p:nvSpPr>
            <p:spPr>
              <a:xfrm>
                <a:off x="62484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err="1">
                    <a:solidFill>
                      <a:schemeClr val="tx1"/>
                    </a:solidFill>
                  </a:rPr>
                  <a:t>SendEmail</a:t>
                </a:r>
                <a:endParaRPr lang="en-GB" sz="1200" dirty="0">
                  <a:solidFill>
                    <a:schemeClr val="tx1"/>
                  </a:solidFill>
                </a:endParaRPr>
              </a:p>
            </p:txBody>
          </p:sp>
        </p:grpSp>
        <p:grpSp>
          <p:nvGrpSpPr>
            <p:cNvPr id="17" name="Group 33"/>
            <p:cNvGrpSpPr/>
            <p:nvPr/>
          </p:nvGrpSpPr>
          <p:grpSpPr>
            <a:xfrm>
              <a:off x="1072210" y="2990965"/>
              <a:ext cx="3043014" cy="1187298"/>
              <a:chOff x="2932823" y="1474506"/>
              <a:chExt cx="3043014" cy="1187298"/>
            </a:xfrm>
          </p:grpSpPr>
          <p:sp>
            <p:nvSpPr>
              <p:cNvPr id="18" name="TextBox 17"/>
              <p:cNvSpPr txBox="1"/>
              <p:nvPr/>
            </p:nvSpPr>
            <p:spPr>
              <a:xfrm rot="21540000">
                <a:off x="2932823" y="1474506"/>
                <a:ext cx="3043014" cy="646331"/>
              </a:xfrm>
              <a:prstGeom prst="rect">
                <a:avLst/>
              </a:prstGeom>
              <a:noFill/>
            </p:spPr>
            <p:txBody>
              <a:bodyPr wrap="square" rtlCol="0">
                <a:spAutoFit/>
              </a:bodyPr>
              <a:lstStyle/>
              <a:p>
                <a:pPr algn="ctr"/>
                <a:r>
                  <a:rPr lang="en-GB" dirty="0">
                    <a:solidFill>
                      <a:srgbClr val="C00000"/>
                    </a:solidFill>
                    <a:latin typeface="Conformity" pitchFamily="2" charset="0"/>
                  </a:rPr>
                  <a:t>Step 3: Use composition to glue the two-track functions together</a:t>
                </a:r>
              </a:p>
            </p:txBody>
          </p:sp>
          <p:sp>
            <p:nvSpPr>
              <p:cNvPr id="19" name="Freeform 18"/>
              <p:cNvSpPr/>
              <p:nvPr/>
            </p:nvSpPr>
            <p:spPr>
              <a:xfrm rot="10800000" flipH="1">
                <a:off x="3608515" y="2056728"/>
                <a:ext cx="613401" cy="605076"/>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3783 w 1790366"/>
                  <a:gd name="connsiteY0" fmla="*/ 0 h 533400"/>
                  <a:gd name="connsiteX1" fmla="*/ 1790365 w 1790366"/>
                  <a:gd name="connsiteY1" fmla="*/ 533400 h 533400"/>
                  <a:gd name="connsiteX0" fmla="*/ 13783 w 2139913"/>
                  <a:gd name="connsiteY0" fmla="*/ 0 h 533400"/>
                  <a:gd name="connsiteX1" fmla="*/ 1790365 w 2139913"/>
                  <a:gd name="connsiteY1" fmla="*/ 533400 h 533400"/>
                  <a:gd name="connsiteX0" fmla="*/ 13783 w 2847330"/>
                  <a:gd name="connsiteY0" fmla="*/ 0 h 605076"/>
                  <a:gd name="connsiteX1" fmla="*/ 2497783 w 2847330"/>
                  <a:gd name="connsiteY1" fmla="*/ 605076 h 605076"/>
                </a:gdLst>
                <a:ahLst/>
                <a:cxnLst>
                  <a:cxn ang="0">
                    <a:pos x="connsiteX0" y="connsiteY0"/>
                  </a:cxn>
                  <a:cxn ang="0">
                    <a:pos x="connsiteX1" y="connsiteY1"/>
                  </a:cxn>
                </a:cxnLst>
                <a:rect l="l" t="t" r="r" b="b"/>
                <a:pathLst>
                  <a:path w="2847330" h="605076">
                    <a:moveTo>
                      <a:pt x="13783" y="0"/>
                    </a:moveTo>
                    <a:cubicBezTo>
                      <a:pt x="0" y="326486"/>
                      <a:pt x="2847331" y="247341"/>
                      <a:pt x="2497783" y="605076"/>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7" name="Group 26"/>
          <p:cNvGrpSpPr/>
          <p:nvPr/>
        </p:nvGrpSpPr>
        <p:grpSpPr>
          <a:xfrm>
            <a:off x="4876800" y="4634329"/>
            <a:ext cx="3886200" cy="1537871"/>
            <a:chOff x="4876800" y="4634329"/>
            <a:chExt cx="3886200" cy="1537871"/>
          </a:xfrm>
        </p:grpSpPr>
        <p:sp>
          <p:nvSpPr>
            <p:cNvPr id="20" name="TextBox 19"/>
            <p:cNvSpPr txBox="1"/>
            <p:nvPr/>
          </p:nvSpPr>
          <p:spPr>
            <a:xfrm>
              <a:off x="4876800" y="5218093"/>
              <a:ext cx="3886200" cy="954107"/>
            </a:xfrm>
            <a:prstGeom prst="rect">
              <a:avLst/>
            </a:prstGeom>
            <a:noFill/>
          </p:spPr>
          <p:txBody>
            <a:bodyPr wrap="square" rtlCol="0">
              <a:spAutoFit/>
            </a:bodyPr>
            <a:lstStyle/>
            <a:p>
              <a:r>
                <a:rPr lang="en-GB" sz="1400" dirty="0">
                  <a:latin typeface="Consolas" pitchFamily="49" charset="0"/>
                  <a:cs typeface="Consolas" pitchFamily="49" charset="0"/>
                </a:rPr>
                <a:t>type Message = </a:t>
              </a:r>
            </a:p>
            <a:p>
              <a:r>
                <a:rPr lang="en-GB" sz="1400" dirty="0">
                  <a:latin typeface="Consolas" pitchFamily="49" charset="0"/>
                  <a:cs typeface="Consolas" pitchFamily="49" charset="0"/>
                </a:rPr>
                <a:t>  | </a:t>
              </a:r>
              <a:r>
                <a:rPr lang="en-GB" sz="1400" dirty="0" err="1">
                  <a:latin typeface="Consolas" pitchFamily="49" charset="0"/>
                  <a:cs typeface="Consolas" pitchFamily="49" charset="0"/>
                </a:rPr>
                <a:t>NameMustNotBeBlank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EmailMustNotBeBlank</a:t>
              </a:r>
              <a:endParaRPr lang="en-GB" sz="1400" dirty="0">
                <a:latin typeface="Consolas" pitchFamily="49" charset="0"/>
                <a:cs typeface="Consolas" pitchFamily="49" charset="0"/>
              </a:endParaRPr>
            </a:p>
            <a:p>
              <a:r>
                <a:rPr lang="en-GB" sz="1400" dirty="0">
                  <a:latin typeface="Consolas" pitchFamily="49" charset="0"/>
                  <a:cs typeface="Consolas" pitchFamily="49" charset="0"/>
                </a:rPr>
                <a:t>  | </a:t>
              </a:r>
              <a:r>
                <a:rPr lang="en-GB" sz="1400" dirty="0" err="1">
                  <a:latin typeface="Consolas" pitchFamily="49" charset="0"/>
                  <a:cs typeface="Consolas" pitchFamily="49" charset="0"/>
                </a:rPr>
                <a:t>EmailNotValid</a:t>
              </a:r>
              <a:r>
                <a:rPr lang="en-GB" sz="1400" dirty="0">
                  <a:latin typeface="Consolas" pitchFamily="49" charset="0"/>
                  <a:cs typeface="Consolas" pitchFamily="49" charset="0"/>
                </a:rPr>
                <a:t> of </a:t>
              </a:r>
              <a:r>
                <a:rPr lang="en-GB" sz="1400" dirty="0" err="1">
                  <a:latin typeface="Consolas" pitchFamily="49" charset="0"/>
                  <a:cs typeface="Consolas" pitchFamily="49" charset="0"/>
                </a:rPr>
                <a:t>EmailAddress</a:t>
              </a:r>
              <a:endParaRPr lang="en-GB" sz="1400" dirty="0">
                <a:latin typeface="Consolas" pitchFamily="49" charset="0"/>
                <a:cs typeface="Consolas" pitchFamily="49" charset="0"/>
              </a:endParaRPr>
            </a:p>
          </p:txBody>
        </p:sp>
        <p:grpSp>
          <p:nvGrpSpPr>
            <p:cNvPr id="21" name="Group 33"/>
            <p:cNvGrpSpPr/>
            <p:nvPr/>
          </p:nvGrpSpPr>
          <p:grpSpPr>
            <a:xfrm>
              <a:off x="5263215" y="4634329"/>
              <a:ext cx="2966406" cy="1040963"/>
              <a:chOff x="2867386" y="2186808"/>
              <a:chExt cx="2966406" cy="1040963"/>
            </a:xfrm>
          </p:grpSpPr>
          <p:sp>
            <p:nvSpPr>
              <p:cNvPr id="22" name="TextBox 21"/>
              <p:cNvSpPr txBox="1"/>
              <p:nvPr/>
            </p:nvSpPr>
            <p:spPr>
              <a:xfrm rot="21540000">
                <a:off x="2867386" y="2186808"/>
                <a:ext cx="2966406" cy="646331"/>
              </a:xfrm>
              <a:prstGeom prst="rect">
                <a:avLst/>
              </a:prstGeom>
              <a:noFill/>
            </p:spPr>
            <p:txBody>
              <a:bodyPr wrap="square" rtlCol="0">
                <a:spAutoFit/>
              </a:bodyPr>
              <a:lstStyle/>
              <a:p>
                <a:pPr algn="ctr"/>
                <a:r>
                  <a:rPr lang="en-GB" dirty="0">
                    <a:solidFill>
                      <a:srgbClr val="C00000"/>
                    </a:solidFill>
                    <a:latin typeface="Conformity" pitchFamily="2" charset="0"/>
                  </a:rPr>
                  <a:t>Step 4: Make error cases first class citizens</a:t>
                </a:r>
              </a:p>
            </p:txBody>
          </p:sp>
          <p:sp>
            <p:nvSpPr>
              <p:cNvPr id="23" name="Freeform 22"/>
              <p:cNvSpPr/>
              <p:nvPr/>
            </p:nvSpPr>
            <p:spPr>
              <a:xfrm rot="10800000">
                <a:off x="4843171" y="2541971"/>
                <a:ext cx="5334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760524 w 2475975"/>
                  <a:gd name="connsiteY0" fmla="*/ 0 h 752950"/>
                  <a:gd name="connsiteX1" fmla="*/ 2475975 w 2475975"/>
                  <a:gd name="connsiteY1" fmla="*/ 681275 h 752950"/>
                  <a:gd name="connsiteX0" fmla="*/ 3537107 w 3537107"/>
                  <a:gd name="connsiteY0" fmla="*/ 0 h 1214675"/>
                  <a:gd name="connsiteX1" fmla="*/ 2475975 w 3537107"/>
                  <a:gd name="connsiteY1" fmla="*/ 1143000 h 1214675"/>
                  <a:gd name="connsiteX0" fmla="*/ 3537107 w 3537107"/>
                  <a:gd name="connsiteY0" fmla="*/ 0 h 1214675"/>
                  <a:gd name="connsiteX1" fmla="*/ 2475975 w 3537107"/>
                  <a:gd name="connsiteY1" fmla="*/ 1143000 h 1214675"/>
                  <a:gd name="connsiteX0" fmla="*/ 3537107 w 3537107"/>
                  <a:gd name="connsiteY0" fmla="*/ 0 h 909875"/>
                  <a:gd name="connsiteX1" fmla="*/ 2475975 w 3537107"/>
                  <a:gd name="connsiteY1" fmla="*/ 838200 h 909875"/>
                  <a:gd name="connsiteX0" fmla="*/ 3537107 w 3537107"/>
                  <a:gd name="connsiteY0" fmla="*/ 0 h 833675"/>
                  <a:gd name="connsiteX1" fmla="*/ 2475975 w 3537107"/>
                  <a:gd name="connsiteY1" fmla="*/ 762000 h 833675"/>
                </a:gdLst>
                <a:ahLst/>
                <a:cxnLst>
                  <a:cxn ang="0">
                    <a:pos x="connsiteX0" y="connsiteY0"/>
                  </a:cxn>
                  <a:cxn ang="0">
                    <a:pos x="connsiteX1" y="connsiteY1"/>
                  </a:cxn>
                </a:cxnLst>
                <a:rect l="l" t="t" r="r" b="b"/>
                <a:pathLst>
                  <a:path w="3537107" h="833675">
                    <a:moveTo>
                      <a:pt x="3537107" y="0"/>
                    </a:moveTo>
                    <a:cubicBezTo>
                      <a:pt x="872575" y="226978"/>
                      <a:pt x="1" y="833675"/>
                      <a:pt x="2475975" y="7620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Some topics not covered...</a:t>
            </a:r>
          </a:p>
        </p:txBody>
      </p:sp>
      <p:sp>
        <p:nvSpPr>
          <p:cNvPr id="4" name="Subtitle 3"/>
          <p:cNvSpPr>
            <a:spLocks noGrp="1"/>
          </p:cNvSpPr>
          <p:nvPr>
            <p:ph type="subTitle" idx="1"/>
          </p:nvPr>
        </p:nvSpPr>
        <p:spPr/>
        <p:txBody>
          <a:bodyPr/>
          <a:lstStyle/>
          <a:p>
            <a:r>
              <a:rPr lang="en-GB" dirty="0"/>
              <a:t>... but could be handled </a:t>
            </a:r>
            <a:br>
              <a:rPr lang="en-GB" dirty="0"/>
            </a:br>
            <a:r>
              <a:rPr lang="en-GB" dirty="0"/>
              <a:t>in an obvious way.</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Topics not covered</a:t>
            </a:r>
          </a:p>
        </p:txBody>
      </p:sp>
      <p:sp>
        <p:nvSpPr>
          <p:cNvPr id="5" name="TextBox 4"/>
          <p:cNvSpPr txBox="1"/>
          <p:nvPr/>
        </p:nvSpPr>
        <p:spPr>
          <a:xfrm>
            <a:off x="914400" y="1600200"/>
            <a:ext cx="7848600" cy="2185214"/>
          </a:xfrm>
          <a:prstGeom prst="rect">
            <a:avLst/>
          </a:prstGeom>
          <a:noFill/>
        </p:spPr>
        <p:txBody>
          <a:bodyPr wrap="square" rtlCol="0">
            <a:spAutoFit/>
          </a:bodyPr>
          <a:lstStyle/>
          <a:p>
            <a:pPr>
              <a:buFont typeface="Arial" pitchFamily="34" charset="0"/>
              <a:buChar char="•"/>
              <a:tabLst>
                <a:tab pos="360000" algn="l"/>
              </a:tabLst>
            </a:pPr>
            <a:r>
              <a:rPr lang="en-GB" sz="3600" dirty="0"/>
              <a:t>	</a:t>
            </a:r>
            <a:r>
              <a:rPr lang="en-GB" sz="3600" dirty="0" err="1"/>
              <a:t>Async</a:t>
            </a:r>
            <a:r>
              <a:rPr lang="en-GB" sz="3600" dirty="0"/>
              <a:t> on success path </a:t>
            </a:r>
            <a:r>
              <a:rPr lang="en-GB" sz="2800" dirty="0"/>
              <a:t>(instead of sync)</a:t>
            </a:r>
            <a:endParaRPr lang="en-GB" sz="3600" dirty="0"/>
          </a:p>
          <a:p>
            <a:pPr marL="360000" indent="-360000">
              <a:buFont typeface="Arial" pitchFamily="34" charset="0"/>
              <a:buChar char="•"/>
              <a:tabLst>
                <a:tab pos="360000" algn="l"/>
              </a:tabLst>
            </a:pPr>
            <a:r>
              <a:rPr lang="en-GB" sz="3600" dirty="0"/>
              <a:t>Compensating transactions</a:t>
            </a:r>
            <a:br>
              <a:rPr lang="en-GB" sz="3600" dirty="0"/>
            </a:br>
            <a:r>
              <a:rPr lang="en-GB" sz="2800" dirty="0"/>
              <a:t>(instead of two phase commit)</a:t>
            </a:r>
            <a:endParaRPr lang="en-GB" sz="3600" dirty="0"/>
          </a:p>
          <a:p>
            <a:pPr marL="360000" indent="-360000">
              <a:buFont typeface="Arial" pitchFamily="34" charset="0"/>
              <a:buChar char="•"/>
              <a:tabLst>
                <a:tab pos="360000" algn="l"/>
              </a:tabLst>
            </a:pPr>
            <a:r>
              <a:rPr lang="en-GB" sz="3600" dirty="0"/>
              <a:t>Logging (</a:t>
            </a:r>
            <a:r>
              <a:rPr lang="en-GB" sz="3200" dirty="0"/>
              <a:t>tracing, app events, etc.)</a:t>
            </a:r>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design</a:t>
            </a:r>
          </a:p>
        </p:txBody>
      </p:sp>
      <p:sp>
        <p:nvSpPr>
          <p:cNvPr id="4" name="TextBox 3"/>
          <p:cNvSpPr txBox="1"/>
          <p:nvPr/>
        </p:nvSpPr>
        <p:spPr>
          <a:xfrm>
            <a:off x="1066800" y="1371600"/>
            <a:ext cx="7467600" cy="523220"/>
          </a:xfrm>
          <a:prstGeom prst="rect">
            <a:avLst/>
          </a:prstGeom>
          <a:noFill/>
        </p:spPr>
        <p:txBody>
          <a:bodyPr wrap="square" rtlCol="0">
            <a:spAutoFit/>
          </a:bodyPr>
          <a:lstStyle/>
          <a:p>
            <a:r>
              <a:rPr lang="en-GB" sz="2800" dirty="0"/>
              <a:t>How can a function have more than one output?</a:t>
            </a:r>
          </a:p>
        </p:txBody>
      </p:sp>
      <p:sp>
        <p:nvSpPr>
          <p:cNvPr id="5" name="TextBox 4"/>
          <p:cNvSpPr txBox="1"/>
          <p:nvPr/>
        </p:nvSpPr>
        <p:spPr>
          <a:xfrm>
            <a:off x="1143000" y="2209800"/>
            <a:ext cx="3733800" cy="1938992"/>
          </a:xfrm>
          <a:prstGeom prst="rect">
            <a:avLst/>
          </a:prstGeom>
          <a:noFill/>
        </p:spPr>
        <p:txBody>
          <a:bodyPr wrap="square" rtlCol="0">
            <a:spAutoFit/>
          </a:bodyPr>
          <a:lstStyle/>
          <a:p>
            <a:r>
              <a:rPr lang="en-GB" sz="2400" dirty="0">
                <a:latin typeface="Consolas" pitchFamily="49" charset="0"/>
                <a:cs typeface="Consolas" pitchFamily="49" charset="0"/>
              </a:rPr>
              <a:t>type Result = </a:t>
            </a:r>
          </a:p>
          <a:p>
            <a:r>
              <a:rPr lang="en-GB" sz="2400" dirty="0">
                <a:latin typeface="Consolas" pitchFamily="49" charset="0"/>
                <a:cs typeface="Consolas" pitchFamily="49" charset="0"/>
              </a:rPr>
              <a:t>    | Success</a:t>
            </a:r>
          </a:p>
          <a:p>
            <a:r>
              <a:rPr lang="en-GB" sz="2400" dirty="0">
                <a:latin typeface="Consolas" pitchFamily="49" charset="0"/>
                <a:cs typeface="Consolas" pitchFamily="49" charset="0"/>
              </a:rPr>
              <a:t>    | </a:t>
            </a:r>
            <a:r>
              <a:rPr lang="en-GB" sz="2400" dirty="0" err="1">
                <a:latin typeface="Consolas" pitchFamily="49" charset="0"/>
                <a:cs typeface="Consolas" pitchFamily="49" charset="0"/>
              </a:rPr>
              <a:t>ValidationError</a:t>
            </a:r>
            <a:r>
              <a:rPr lang="en-GB" sz="2400" dirty="0">
                <a:latin typeface="Consolas" pitchFamily="49" charset="0"/>
                <a:cs typeface="Consolas" pitchFamily="49" charset="0"/>
              </a:rPr>
              <a:t> </a:t>
            </a:r>
          </a:p>
          <a:p>
            <a:r>
              <a:rPr lang="en-GB" sz="2400" dirty="0">
                <a:latin typeface="Consolas" pitchFamily="49" charset="0"/>
                <a:cs typeface="Consolas" pitchFamily="49" charset="0"/>
              </a:rPr>
              <a:t>    | </a:t>
            </a:r>
            <a:r>
              <a:rPr lang="en-GB" sz="2400" dirty="0" err="1">
                <a:latin typeface="Consolas" pitchFamily="49" charset="0"/>
                <a:cs typeface="Consolas" pitchFamily="49" charset="0"/>
              </a:rPr>
              <a:t>UpdateError</a:t>
            </a:r>
            <a:r>
              <a:rPr lang="en-GB" sz="2400" dirty="0">
                <a:latin typeface="Consolas" pitchFamily="49" charset="0"/>
                <a:cs typeface="Consolas" pitchFamily="49" charset="0"/>
              </a:rPr>
              <a:t> </a:t>
            </a:r>
          </a:p>
          <a:p>
            <a:r>
              <a:rPr lang="en-GB" sz="2400" dirty="0">
                <a:latin typeface="Consolas" pitchFamily="49" charset="0"/>
                <a:cs typeface="Consolas" pitchFamily="49" charset="0"/>
              </a:rPr>
              <a:t>    | </a:t>
            </a:r>
            <a:r>
              <a:rPr lang="en-GB" sz="2400" dirty="0" err="1">
                <a:latin typeface="Consolas" pitchFamily="49" charset="0"/>
                <a:cs typeface="Consolas" pitchFamily="49" charset="0"/>
              </a:rPr>
              <a:t>SmtpError</a:t>
            </a:r>
            <a:endParaRPr lang="en-GB" sz="2400" dirty="0">
              <a:latin typeface="Consolas" pitchFamily="49" charset="0"/>
              <a:cs typeface="Consolas" pitchFamily="49" charset="0"/>
            </a:endParaRPr>
          </a:p>
        </p:txBody>
      </p:sp>
      <p:sp>
        <p:nvSpPr>
          <p:cNvPr id="6" name="TextBox 5"/>
          <p:cNvSpPr txBox="1"/>
          <p:nvPr/>
        </p:nvSpPr>
        <p:spPr>
          <a:xfrm rot="21540000">
            <a:off x="4012791" y="4921295"/>
            <a:ext cx="5103030" cy="461665"/>
          </a:xfrm>
          <a:prstGeom prst="rect">
            <a:avLst/>
          </a:prstGeom>
          <a:noFill/>
        </p:spPr>
        <p:txBody>
          <a:bodyPr wrap="square" rtlCol="0">
            <a:spAutoFit/>
          </a:bodyPr>
          <a:lstStyle/>
          <a:p>
            <a:r>
              <a:rPr lang="en-GB" sz="2400" dirty="0">
                <a:solidFill>
                  <a:srgbClr val="C00000"/>
                </a:solidFill>
                <a:latin typeface="Conformity" pitchFamily="2" charset="0"/>
              </a:rPr>
              <a:t>But maybe too specific for this case?</a:t>
            </a:r>
          </a:p>
        </p:txBody>
      </p:sp>
      <p:sp>
        <p:nvSpPr>
          <p:cNvPr id="7" name="TextBox 6"/>
          <p:cNvSpPr txBox="1"/>
          <p:nvPr/>
        </p:nvSpPr>
        <p:spPr>
          <a:xfrm rot="21540000">
            <a:off x="3737660" y="4134024"/>
            <a:ext cx="2207097" cy="461665"/>
          </a:xfrm>
          <a:prstGeom prst="rect">
            <a:avLst/>
          </a:prstGeom>
          <a:noFill/>
        </p:spPr>
        <p:txBody>
          <a:bodyPr wrap="square" rtlCol="0">
            <a:spAutoFit/>
          </a:bodyPr>
          <a:lstStyle/>
          <a:p>
            <a:pPr algn="ctr"/>
            <a:r>
              <a:rPr lang="en-GB" sz="2400" dirty="0">
                <a:solidFill>
                  <a:srgbClr val="C00000"/>
                </a:solidFill>
                <a:latin typeface="Conformity" pitchFamily="2" charset="0"/>
              </a:rPr>
              <a:t>I love sum types!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 don’t always have errors...</a:t>
            </a:r>
          </a:p>
        </p:txBody>
      </p:sp>
      <p:pic>
        <p:nvPicPr>
          <p:cNvPr id="4" name="Picture 3" descr="I_dont_often.jpg"/>
          <p:cNvPicPr>
            <a:picLocks noChangeAspect="1"/>
          </p:cNvPicPr>
          <p:nvPr/>
        </p:nvPicPr>
        <p:blipFill>
          <a:blip r:embed="rId2" cstate="print"/>
          <a:stretch>
            <a:fillRect/>
          </a:stretch>
        </p:blipFill>
        <p:spPr>
          <a:xfrm>
            <a:off x="533400" y="914400"/>
            <a:ext cx="4095750" cy="512445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 don’t always have errors...</a:t>
            </a:r>
          </a:p>
        </p:txBody>
      </p:sp>
      <p:pic>
        <p:nvPicPr>
          <p:cNvPr id="4" name="Picture 3" descr="I_dont_often.jpg"/>
          <p:cNvPicPr>
            <a:picLocks noChangeAspect="1"/>
          </p:cNvPicPr>
          <p:nvPr/>
        </p:nvPicPr>
        <p:blipFill>
          <a:blip r:embed="rId2" cstate="print"/>
          <a:stretch>
            <a:fillRect/>
          </a:stretch>
        </p:blipFill>
        <p:spPr>
          <a:xfrm>
            <a:off x="533400" y="914400"/>
            <a:ext cx="4095750" cy="5124450"/>
          </a:xfrm>
          <a:prstGeom prst="rect">
            <a:avLst/>
          </a:prstGeom>
        </p:spPr>
      </p:pic>
      <p:sp>
        <p:nvSpPr>
          <p:cNvPr id="5" name="Subtitle 2"/>
          <p:cNvSpPr txBox="1">
            <a:spLocks/>
          </p:cNvSpPr>
          <p:nvPr/>
        </p:nvSpPr>
        <p:spPr>
          <a:xfrm>
            <a:off x="4572000" y="1739553"/>
            <a:ext cx="4489648" cy="2423120"/>
          </a:xfrm>
          <a:prstGeom prst="rect">
            <a:avLst/>
          </a:prstGeom>
        </p:spPr>
        <p:txBody>
          <a:bodyPr vert="horz" lIns="91440" tIns="45720" rIns="91440" bIns="45720" rtlCol="0">
            <a:normAutofit fontScale="70000" lnSpcReduction="20000"/>
          </a:bodyPr>
          <a:lstStyle/>
          <a:p>
            <a:pPr lvl="0" algn="ctr">
              <a:spcBef>
                <a:spcPct val="20000"/>
              </a:spcBef>
            </a:pPr>
            <a:r>
              <a:rPr kumimoji="0" lang="en-GB" sz="3200" b="1" i="0" u="none" strike="noStrike" kern="1200" cap="none" spc="0" normalizeH="0" baseline="0" noProof="0" dirty="0">
                <a:ln>
                  <a:noFill/>
                </a:ln>
                <a:effectLst/>
                <a:uLnTx/>
                <a:uFillTx/>
                <a:latin typeface="+mn-lt"/>
                <a:ea typeface="+mn-ea"/>
                <a:cs typeface="+mn-cs"/>
              </a:rPr>
              <a:t>Railway Oriented Programming</a:t>
            </a:r>
            <a:br>
              <a:rPr kumimoji="0" lang="en-GB" sz="3200" b="1" i="0" u="none" strike="noStrike" kern="1200" cap="none" spc="0" normalizeH="0" baseline="0" noProof="0" dirty="0">
                <a:ln>
                  <a:noFill/>
                </a:ln>
                <a:effectLst/>
                <a:uLnTx/>
                <a:uFillTx/>
                <a:latin typeface="+mn-lt"/>
                <a:ea typeface="+mn-ea"/>
                <a:cs typeface="+mn-cs"/>
              </a:rPr>
            </a:br>
            <a:endParaRPr kumimoji="0" lang="en-GB" sz="3200" b="1" i="0" u="none" strike="noStrike" kern="1200" cap="none" spc="0" normalizeH="0" baseline="0" noProof="0" dirty="0">
              <a:ln>
                <a:noFill/>
              </a:ln>
              <a:effectLst/>
              <a:uLnTx/>
              <a:uFillTx/>
              <a:latin typeface="+mn-lt"/>
              <a:ea typeface="+mn-ea"/>
              <a:cs typeface="+mn-cs"/>
            </a:endParaRPr>
          </a:p>
          <a:p>
            <a:pPr lvl="0" algn="ctr">
              <a:spcBef>
                <a:spcPct val="20000"/>
              </a:spcBef>
            </a:pPr>
            <a:r>
              <a:rPr lang="en-GB" sz="3200" dirty="0"/>
              <a:t>@</a:t>
            </a:r>
            <a:r>
              <a:rPr lang="en-GB" sz="3200" dirty="0" err="1"/>
              <a:t>ScottWlaschin</a:t>
            </a:r>
            <a:endParaRPr lang="en-GB" sz="3200"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a:ln>
                  <a:noFill/>
                </a:ln>
                <a:effectLst/>
                <a:uLnTx/>
                <a:uFillTx/>
                <a:latin typeface="+mn-lt"/>
                <a:ea typeface="+mn-ea"/>
                <a:cs typeface="+mn-cs"/>
              </a:rPr>
              <a:t>fsharpforfunandprofit.com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a:t>FPbridge.co.uk</a:t>
            </a: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p:txBody>
      </p:sp>
      <p:grpSp>
        <p:nvGrpSpPr>
          <p:cNvPr id="6" name="Group 5"/>
          <p:cNvGrpSpPr/>
          <p:nvPr/>
        </p:nvGrpSpPr>
        <p:grpSpPr>
          <a:xfrm>
            <a:off x="5247784" y="3581400"/>
            <a:ext cx="1863084" cy="1384647"/>
            <a:chOff x="6270228" y="4495800"/>
            <a:chExt cx="1863084" cy="1384647"/>
          </a:xfrm>
        </p:grpSpPr>
        <p:sp>
          <p:nvSpPr>
            <p:cNvPr id="7" name="TextBox 6"/>
            <p:cNvSpPr txBox="1"/>
            <p:nvPr/>
          </p:nvSpPr>
          <p:spPr>
            <a:xfrm rot="60000">
              <a:off x="6280244" y="5234116"/>
              <a:ext cx="1853068" cy="646331"/>
            </a:xfrm>
            <a:prstGeom prst="rect">
              <a:avLst/>
            </a:prstGeom>
            <a:noFill/>
          </p:spPr>
          <p:txBody>
            <a:bodyPr wrap="square" rtlCol="0">
              <a:spAutoFit/>
            </a:bodyPr>
            <a:lstStyle/>
            <a:p>
              <a:r>
                <a:rPr lang="en-GB" dirty="0">
                  <a:solidFill>
                    <a:srgbClr val="C00000"/>
                  </a:solidFill>
                  <a:latin typeface="Conformity" pitchFamily="2" charset="0"/>
                </a:rPr>
                <a:t>Let me know if you need help with F#</a:t>
              </a:r>
            </a:p>
          </p:txBody>
        </p:sp>
        <p:sp>
          <p:nvSpPr>
            <p:cNvPr id="8" name="Freeform 7"/>
            <p:cNvSpPr/>
            <p:nvPr/>
          </p:nvSpPr>
          <p:spPr>
            <a:xfrm>
              <a:off x="6270228" y="4495800"/>
              <a:ext cx="695816" cy="762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47750 w 1047750"/>
                <a:gd name="connsiteY0" fmla="*/ 361950 h 361950"/>
                <a:gd name="connsiteX1" fmla="*/ 0 w 1047750"/>
                <a:gd name="connsiteY1" fmla="*/ 0 h 361950"/>
                <a:gd name="connsiteX0" fmla="*/ 685842 w 685842"/>
                <a:gd name="connsiteY0" fmla="*/ 746126 h 746126"/>
                <a:gd name="connsiteX1" fmla="*/ 0 w 685842"/>
                <a:gd name="connsiteY1" fmla="*/ 0 h 746126"/>
                <a:gd name="connsiteX0" fmla="*/ 1737418 w 1737418"/>
                <a:gd name="connsiteY0" fmla="*/ 746126 h 746126"/>
                <a:gd name="connsiteX1" fmla="*/ 1051576 w 1737418"/>
                <a:gd name="connsiteY1" fmla="*/ 0 h 746126"/>
                <a:gd name="connsiteX0" fmla="*/ 901898 w 1051576"/>
                <a:gd name="connsiteY0" fmla="*/ 762000 h 762000"/>
                <a:gd name="connsiteX1" fmla="*/ 1051576 w 1051576"/>
                <a:gd name="connsiteY1" fmla="*/ 0 h 762000"/>
                <a:gd name="connsiteX0" fmla="*/ 901898 w 1051576"/>
                <a:gd name="connsiteY0" fmla="*/ 762000 h 762000"/>
                <a:gd name="connsiteX1" fmla="*/ 1051576 w 1051576"/>
                <a:gd name="connsiteY1" fmla="*/ 0 h 762000"/>
                <a:gd name="connsiteX0" fmla="*/ 1217103 w 1366781"/>
                <a:gd name="connsiteY0" fmla="*/ 762000 h 762000"/>
                <a:gd name="connsiteX1" fmla="*/ 1366781 w 1366781"/>
                <a:gd name="connsiteY1" fmla="*/ 0 h 762000"/>
              </a:gdLst>
              <a:ahLst/>
              <a:cxnLst>
                <a:cxn ang="0">
                  <a:pos x="connsiteX0" y="connsiteY0"/>
                </a:cxn>
                <a:cxn ang="0">
                  <a:pos x="connsiteX1" y="connsiteY1"/>
                </a:cxn>
              </a:cxnLst>
              <a:rect l="l" t="t" r="r" b="b"/>
              <a:pathLst>
                <a:path w="1366781" h="762000">
                  <a:moveTo>
                    <a:pt x="1217103" y="762000"/>
                  </a:moveTo>
                  <a:cubicBezTo>
                    <a:pt x="1108232" y="464882"/>
                    <a:pt x="0" y="199403"/>
                    <a:pt x="1366781"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2" name="TextBox 11"/>
          <p:cNvSpPr txBox="1"/>
          <p:nvPr/>
        </p:nvSpPr>
        <p:spPr>
          <a:xfrm rot="21420000">
            <a:off x="705770" y="5461975"/>
            <a:ext cx="3734388"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000" dirty="0">
                <a:solidFill>
                  <a:schemeClr val="tx1">
                    <a:lumMod val="85000"/>
                    <a:lumOff val="15000"/>
                  </a:schemeClr>
                </a:solidFill>
                <a:latin typeface="Arial Black" pitchFamily="34" charset="0"/>
              </a:rPr>
              <a:t>Railway Oriented Programming</a:t>
            </a:r>
          </a:p>
        </p:txBody>
      </p:sp>
      <p:grpSp>
        <p:nvGrpSpPr>
          <p:cNvPr id="9" name="Group 8"/>
          <p:cNvGrpSpPr/>
          <p:nvPr/>
        </p:nvGrpSpPr>
        <p:grpSpPr>
          <a:xfrm>
            <a:off x="7401764" y="3352800"/>
            <a:ext cx="1511246" cy="1531571"/>
            <a:chOff x="6411718" y="4191000"/>
            <a:chExt cx="2295656" cy="1531571"/>
          </a:xfrm>
        </p:grpSpPr>
        <p:sp>
          <p:nvSpPr>
            <p:cNvPr id="10" name="TextBox 9"/>
            <p:cNvSpPr txBox="1"/>
            <p:nvPr/>
          </p:nvSpPr>
          <p:spPr>
            <a:xfrm rot="60000">
              <a:off x="6411718" y="4799241"/>
              <a:ext cx="2199029" cy="923330"/>
            </a:xfrm>
            <a:prstGeom prst="rect">
              <a:avLst/>
            </a:prstGeom>
            <a:noFill/>
          </p:spPr>
          <p:txBody>
            <a:bodyPr wrap="square" rtlCol="0">
              <a:spAutoFit/>
            </a:bodyPr>
            <a:lstStyle/>
            <a:p>
              <a:pPr algn="ctr"/>
              <a:r>
                <a:rPr lang="en-GB" dirty="0">
                  <a:solidFill>
                    <a:srgbClr val="C00000"/>
                  </a:solidFill>
                  <a:latin typeface="Conformity" pitchFamily="2" charset="0"/>
                </a:rPr>
                <a:t>Slides will be </a:t>
              </a:r>
              <a:r>
                <a:rPr lang="en-GB">
                  <a:solidFill>
                    <a:srgbClr val="C00000"/>
                  </a:solidFill>
                  <a:latin typeface="Conformity" pitchFamily="2" charset="0"/>
                </a:rPr>
                <a:t>available here &amp; </a:t>
              </a:r>
              <a:r>
                <a:rPr lang="en-GB" dirty="0">
                  <a:solidFill>
                    <a:srgbClr val="C00000"/>
                  </a:solidFill>
                  <a:latin typeface="Conformity" pitchFamily="2" charset="0"/>
                </a:rPr>
                <a:t>code too.</a:t>
              </a:r>
            </a:p>
          </p:txBody>
        </p:sp>
        <p:sp>
          <p:nvSpPr>
            <p:cNvPr id="11" name="Freeform 10"/>
            <p:cNvSpPr/>
            <p:nvPr/>
          </p:nvSpPr>
          <p:spPr>
            <a:xfrm>
              <a:off x="8363750" y="4191000"/>
              <a:ext cx="343624" cy="762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06018 w 1935584"/>
                <a:gd name="connsiteY0" fmla="*/ 1014413 h 1014413"/>
                <a:gd name="connsiteX1" fmla="*/ 191693 w 1935584"/>
                <a:gd name="connsiteY1" fmla="*/ 633413 h 1014413"/>
                <a:gd name="connsiteX2" fmla="*/ 1656185 w 1935584"/>
                <a:gd name="connsiteY2" fmla="*/ 39688 h 1014413"/>
                <a:gd name="connsiteX0" fmla="*/ 0 w 1150168"/>
                <a:gd name="connsiteY0" fmla="*/ 974725 h 974725"/>
                <a:gd name="connsiteX1" fmla="*/ 1150167 w 1150168"/>
                <a:gd name="connsiteY1" fmla="*/ 0 h 974725"/>
                <a:gd name="connsiteX0" fmla="*/ 454738 w 454738"/>
                <a:gd name="connsiteY0" fmla="*/ 762000 h 762000"/>
                <a:gd name="connsiteX1" fmla="*/ -1 w 454738"/>
                <a:gd name="connsiteY1" fmla="*/ 0 h 762000"/>
                <a:gd name="connsiteX0" fmla="*/ 0 w 227372"/>
                <a:gd name="connsiteY0" fmla="*/ 762000 h 762000"/>
                <a:gd name="connsiteX1" fmla="*/ 227371 w 227372"/>
                <a:gd name="connsiteY1" fmla="*/ 0 h 762000"/>
                <a:gd name="connsiteX0" fmla="*/ 0 w 1357080"/>
                <a:gd name="connsiteY0" fmla="*/ 762000 h 762000"/>
                <a:gd name="connsiteX1" fmla="*/ 227371 w 1357080"/>
                <a:gd name="connsiteY1" fmla="*/ 0 h 762000"/>
                <a:gd name="connsiteX0" fmla="*/ 0 w 1357080"/>
                <a:gd name="connsiteY0" fmla="*/ 762000 h 762000"/>
                <a:gd name="connsiteX1" fmla="*/ 227371 w 1357080"/>
                <a:gd name="connsiteY1" fmla="*/ 0 h 762000"/>
                <a:gd name="connsiteX0" fmla="*/ 227369 w 1584449"/>
                <a:gd name="connsiteY0" fmla="*/ 762000 h 762000"/>
                <a:gd name="connsiteX1" fmla="*/ -1 w 1584449"/>
                <a:gd name="connsiteY1" fmla="*/ 0 h 762000"/>
                <a:gd name="connsiteX0" fmla="*/ 0 w 1357080"/>
                <a:gd name="connsiteY0" fmla="*/ 838200 h 838200"/>
                <a:gd name="connsiteX1" fmla="*/ 227366 w 1357080"/>
                <a:gd name="connsiteY1" fmla="*/ 0 h 838200"/>
              </a:gdLst>
              <a:ahLst/>
              <a:cxnLst>
                <a:cxn ang="0">
                  <a:pos x="connsiteX0" y="connsiteY0"/>
                </a:cxn>
                <a:cxn ang="0">
                  <a:pos x="connsiteX1" y="connsiteY1"/>
                </a:cxn>
              </a:cxnLst>
              <a:rect l="l" t="t" r="r" b="b"/>
              <a:pathLst>
                <a:path w="1357080" h="838200">
                  <a:moveTo>
                    <a:pt x="0" y="838200"/>
                  </a:moveTo>
                  <a:cubicBezTo>
                    <a:pt x="1357080" y="623645"/>
                    <a:pt x="1077104" y="253104"/>
                    <a:pt x="227366"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 name="TextBox 12"/>
          <p:cNvSpPr txBox="1"/>
          <p:nvPr/>
        </p:nvSpPr>
        <p:spPr>
          <a:xfrm rot="60000">
            <a:off x="8232771" y="3053914"/>
            <a:ext cx="681067" cy="369332"/>
          </a:xfrm>
          <a:prstGeom prst="rect">
            <a:avLst/>
          </a:prstGeom>
          <a:noFill/>
        </p:spPr>
        <p:txBody>
          <a:bodyPr wrap="square" rtlCol="0">
            <a:spAutoFit/>
          </a:bodyPr>
          <a:lstStyle/>
          <a:p>
            <a:r>
              <a:rPr lang="en-GB" dirty="0">
                <a:solidFill>
                  <a:srgbClr val="C00000"/>
                </a:solidFill>
                <a:latin typeface="Conformity" pitchFamily="2" charset="0"/>
              </a:rPr>
              <a:t>/</a:t>
            </a:r>
            <a:r>
              <a:rPr lang="en-GB" dirty="0" err="1">
                <a:solidFill>
                  <a:srgbClr val="C00000"/>
                </a:solidFill>
                <a:latin typeface="Conformity" pitchFamily="2" charset="0"/>
              </a:rPr>
              <a:t>rop</a:t>
            </a:r>
            <a:endParaRPr lang="en-GB"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Box 2"/>
          <p:cNvSpPr txBox="1"/>
          <p:nvPr/>
        </p:nvSpPr>
        <p:spPr>
          <a:xfrm>
            <a:off x="1295400" y="1600200"/>
            <a:ext cx="5029200" cy="646331"/>
          </a:xfrm>
          <a:prstGeom prst="rect">
            <a:avLst/>
          </a:prstGeom>
          <a:noFill/>
        </p:spPr>
        <p:txBody>
          <a:bodyPr wrap="square" rtlCol="0">
            <a:spAutoFit/>
          </a:bodyPr>
          <a:lstStyle/>
          <a:p>
            <a:r>
              <a:rPr lang="en-GB" dirty="0"/>
              <a:t>“A program is a spell cast over a computer, turning input into </a:t>
            </a:r>
            <a:r>
              <a:rPr lang="en-GB" b="1" dirty="0"/>
              <a:t>error</a:t>
            </a:r>
            <a:r>
              <a:rPr lang="en-GB" dirty="0"/>
              <a:t> messages”</a:t>
            </a:r>
          </a:p>
        </p:txBody>
      </p:sp>
      <p:sp>
        <p:nvSpPr>
          <p:cNvPr id="4" name="TextBox 3"/>
          <p:cNvSpPr txBox="1"/>
          <p:nvPr/>
        </p:nvSpPr>
        <p:spPr>
          <a:xfrm>
            <a:off x="1066800" y="3124200"/>
            <a:ext cx="6858000" cy="1200329"/>
          </a:xfrm>
          <a:prstGeom prst="rect">
            <a:avLst/>
          </a:prstGeom>
          <a:noFill/>
        </p:spPr>
        <p:txBody>
          <a:bodyPr wrap="square" rtlCol="0">
            <a:spAutoFit/>
          </a:bodyPr>
          <a:lstStyle/>
          <a:p>
            <a:r>
              <a:rPr lang="en-GB" dirty="0"/>
              <a:t>“The major difference between a thing that might go wrong and a thing that cannot possibly go wrong is that when a thing that cannot possibly go wrong goes wrong it usually turns out to be impossible to get at or repair”</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design</a:t>
            </a:r>
          </a:p>
        </p:txBody>
      </p:sp>
      <p:sp>
        <p:nvSpPr>
          <p:cNvPr id="4" name="TextBox 3"/>
          <p:cNvSpPr txBox="1"/>
          <p:nvPr/>
        </p:nvSpPr>
        <p:spPr>
          <a:xfrm>
            <a:off x="1066800" y="1371600"/>
            <a:ext cx="7467600" cy="523220"/>
          </a:xfrm>
          <a:prstGeom prst="rect">
            <a:avLst/>
          </a:prstGeom>
          <a:noFill/>
        </p:spPr>
        <p:txBody>
          <a:bodyPr wrap="square" rtlCol="0">
            <a:spAutoFit/>
          </a:bodyPr>
          <a:lstStyle/>
          <a:p>
            <a:r>
              <a:rPr lang="en-GB" sz="2800" dirty="0"/>
              <a:t>How can a function have more than one output?</a:t>
            </a:r>
          </a:p>
        </p:txBody>
      </p:sp>
      <p:sp>
        <p:nvSpPr>
          <p:cNvPr id="5" name="TextBox 4"/>
          <p:cNvSpPr txBox="1"/>
          <p:nvPr/>
        </p:nvSpPr>
        <p:spPr>
          <a:xfrm>
            <a:off x="1143000" y="2209800"/>
            <a:ext cx="5715000" cy="1200329"/>
          </a:xfrm>
          <a:prstGeom prst="rect">
            <a:avLst/>
          </a:prstGeom>
          <a:noFill/>
        </p:spPr>
        <p:txBody>
          <a:bodyPr wrap="square" rtlCol="0">
            <a:spAutoFit/>
          </a:bodyPr>
          <a:lstStyle/>
          <a:p>
            <a:r>
              <a:rPr lang="en-GB" sz="2400" dirty="0">
                <a:latin typeface="Consolas" pitchFamily="49" charset="0"/>
                <a:cs typeface="Consolas" pitchFamily="49" charset="0"/>
              </a:rPr>
              <a:t>type Result = </a:t>
            </a:r>
          </a:p>
          <a:p>
            <a:r>
              <a:rPr lang="en-GB" sz="2400" dirty="0">
                <a:latin typeface="Consolas" pitchFamily="49" charset="0"/>
                <a:cs typeface="Consolas" pitchFamily="49" charset="0"/>
              </a:rPr>
              <a:t>    | Success</a:t>
            </a:r>
          </a:p>
          <a:p>
            <a:r>
              <a:rPr lang="en-GB" sz="2400" dirty="0">
                <a:latin typeface="Consolas" pitchFamily="49" charset="0"/>
                <a:cs typeface="Consolas" pitchFamily="49" charset="0"/>
              </a:rPr>
              <a:t>    | Failure</a:t>
            </a:r>
          </a:p>
        </p:txBody>
      </p:sp>
      <p:sp>
        <p:nvSpPr>
          <p:cNvPr id="6" name="TextBox 5"/>
          <p:cNvSpPr txBox="1"/>
          <p:nvPr/>
        </p:nvSpPr>
        <p:spPr>
          <a:xfrm rot="21540000">
            <a:off x="3356492" y="4077096"/>
            <a:ext cx="4415610" cy="461665"/>
          </a:xfrm>
          <a:prstGeom prst="rect">
            <a:avLst/>
          </a:prstGeom>
          <a:noFill/>
        </p:spPr>
        <p:txBody>
          <a:bodyPr wrap="square" rtlCol="0">
            <a:spAutoFit/>
          </a:bodyPr>
          <a:lstStyle/>
          <a:p>
            <a:pPr algn="ctr"/>
            <a:r>
              <a:rPr lang="en-GB" sz="2400" dirty="0">
                <a:solidFill>
                  <a:srgbClr val="C00000"/>
                </a:solidFill>
                <a:latin typeface="Conformity" pitchFamily="2" charset="0"/>
              </a:rPr>
              <a:t>Much more generic – but no data!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design</a:t>
            </a:r>
          </a:p>
        </p:txBody>
      </p:sp>
      <p:sp>
        <p:nvSpPr>
          <p:cNvPr id="4" name="TextBox 3"/>
          <p:cNvSpPr txBox="1"/>
          <p:nvPr/>
        </p:nvSpPr>
        <p:spPr>
          <a:xfrm>
            <a:off x="1066800" y="1371600"/>
            <a:ext cx="7467600" cy="523220"/>
          </a:xfrm>
          <a:prstGeom prst="rect">
            <a:avLst/>
          </a:prstGeom>
          <a:noFill/>
        </p:spPr>
        <p:txBody>
          <a:bodyPr wrap="square" rtlCol="0">
            <a:spAutoFit/>
          </a:bodyPr>
          <a:lstStyle/>
          <a:p>
            <a:r>
              <a:rPr lang="en-GB" sz="2800" dirty="0"/>
              <a:t>How can a function have more than one output?</a:t>
            </a:r>
          </a:p>
        </p:txBody>
      </p:sp>
      <p:sp>
        <p:nvSpPr>
          <p:cNvPr id="5" name="TextBox 4"/>
          <p:cNvSpPr txBox="1"/>
          <p:nvPr/>
        </p:nvSpPr>
        <p:spPr>
          <a:xfrm>
            <a:off x="1143000" y="2209800"/>
            <a:ext cx="5715000" cy="1200329"/>
          </a:xfrm>
          <a:prstGeom prst="rect">
            <a:avLst/>
          </a:prstGeom>
          <a:noFill/>
        </p:spPr>
        <p:txBody>
          <a:bodyPr wrap="square" rtlCol="0">
            <a:spAutoFit/>
          </a:bodyPr>
          <a:lstStyle/>
          <a:p>
            <a:r>
              <a:rPr lang="en-GB" sz="2400" dirty="0">
                <a:latin typeface="Consolas" pitchFamily="49" charset="0"/>
                <a:cs typeface="Consolas" pitchFamily="49" charset="0"/>
              </a:rPr>
              <a:t>type Result&lt;</a:t>
            </a:r>
            <a:r>
              <a:rPr lang="en-GB" sz="2400" dirty="0">
                <a:solidFill>
                  <a:srgbClr val="0070C0"/>
                </a:solidFill>
                <a:latin typeface="Consolas" pitchFamily="49" charset="0"/>
                <a:cs typeface="Consolas" pitchFamily="49" charset="0"/>
              </a:rPr>
              <a:t>'</a:t>
            </a:r>
            <a:r>
              <a:rPr lang="en-GB" sz="2400" dirty="0" err="1">
                <a:solidFill>
                  <a:srgbClr val="0070C0"/>
                </a:solidFill>
                <a:latin typeface="Consolas" pitchFamily="49" charset="0"/>
                <a:cs typeface="Consolas" pitchFamily="49" charset="0"/>
              </a:rPr>
              <a:t>TEntity</a:t>
            </a:r>
            <a:r>
              <a:rPr lang="en-GB" sz="2400" dirty="0">
                <a:latin typeface="Consolas" pitchFamily="49" charset="0"/>
                <a:cs typeface="Consolas" pitchFamily="49" charset="0"/>
              </a:rPr>
              <a:t>&gt; = </a:t>
            </a:r>
          </a:p>
          <a:p>
            <a:r>
              <a:rPr lang="en-GB" sz="2400" dirty="0">
                <a:latin typeface="Consolas" pitchFamily="49" charset="0"/>
                <a:cs typeface="Consolas" pitchFamily="49" charset="0"/>
              </a:rPr>
              <a:t>    | Success of </a:t>
            </a:r>
            <a:r>
              <a:rPr lang="en-GB" sz="2400" dirty="0">
                <a:solidFill>
                  <a:srgbClr val="0070C0"/>
                </a:solidFill>
                <a:latin typeface="Consolas" pitchFamily="49" charset="0"/>
                <a:cs typeface="Consolas" pitchFamily="49" charset="0"/>
              </a:rPr>
              <a:t>'</a:t>
            </a:r>
            <a:r>
              <a:rPr lang="en-GB" sz="2400" dirty="0" err="1">
                <a:solidFill>
                  <a:srgbClr val="0070C0"/>
                </a:solidFill>
                <a:latin typeface="Consolas" pitchFamily="49" charset="0"/>
                <a:cs typeface="Consolas" pitchFamily="49" charset="0"/>
              </a:rPr>
              <a:t>TEntity</a:t>
            </a:r>
            <a:endParaRPr lang="en-GB" sz="2400" dirty="0">
              <a:solidFill>
                <a:srgbClr val="0070C0"/>
              </a:solidFill>
              <a:latin typeface="Consolas" pitchFamily="49" charset="0"/>
              <a:cs typeface="Consolas" pitchFamily="49" charset="0"/>
            </a:endParaRPr>
          </a:p>
          <a:p>
            <a:r>
              <a:rPr lang="en-GB" sz="2400" dirty="0">
                <a:latin typeface="Consolas" pitchFamily="49" charset="0"/>
                <a:cs typeface="Consolas" pitchFamily="49" charset="0"/>
              </a:rPr>
              <a:t>    | Failure of string </a:t>
            </a:r>
          </a:p>
        </p:txBody>
      </p:sp>
      <p:sp>
        <p:nvSpPr>
          <p:cNvPr id="6" name="TextBox 5"/>
          <p:cNvSpPr txBox="1"/>
          <p:nvPr/>
        </p:nvSpPr>
        <p:spPr>
          <a:xfrm rot="21540000">
            <a:off x="3124215" y="4545646"/>
            <a:ext cx="5716302" cy="461665"/>
          </a:xfrm>
          <a:prstGeom prst="rect">
            <a:avLst/>
          </a:prstGeom>
          <a:noFill/>
        </p:spPr>
        <p:txBody>
          <a:bodyPr wrap="square" rtlCol="0">
            <a:spAutoFit/>
          </a:bodyPr>
          <a:lstStyle/>
          <a:p>
            <a:r>
              <a:rPr lang="en-GB" sz="2400" dirty="0">
                <a:solidFill>
                  <a:srgbClr val="C00000"/>
                </a:solidFill>
                <a:latin typeface="Conformity" pitchFamily="2" charset="0"/>
              </a:rPr>
              <a:t>Good for now – we'll revisit this design later.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design</a:t>
            </a:r>
          </a:p>
        </p:txBody>
      </p:sp>
      <p:grpSp>
        <p:nvGrpSpPr>
          <p:cNvPr id="23" name="Group 22"/>
          <p:cNvGrpSpPr/>
          <p:nvPr/>
        </p:nvGrpSpPr>
        <p:grpSpPr>
          <a:xfrm>
            <a:off x="609600" y="1371600"/>
            <a:ext cx="7696200" cy="1295400"/>
            <a:chOff x="609600" y="3733800"/>
            <a:chExt cx="7696200" cy="1295400"/>
          </a:xfrm>
        </p:grpSpPr>
        <p:sp>
          <p:nvSpPr>
            <p:cNvPr id="6" name="AutoShape 3"/>
            <p:cNvSpPr>
              <a:spLocks noChangeArrowheads="1"/>
            </p:cNvSpPr>
            <p:nvPr/>
          </p:nvSpPr>
          <p:spPr bwMode="auto">
            <a:xfrm>
              <a:off x="609600" y="41148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7" name="AutoShape 4"/>
            <p:cNvCxnSpPr>
              <a:cxnSpLocks noChangeShapeType="1"/>
              <a:stCxn id="12" idx="2"/>
            </p:cNvCxnSpPr>
            <p:nvPr/>
          </p:nvCxnSpPr>
          <p:spPr bwMode="auto">
            <a:xfrm rot="16200000" flipH="1">
              <a:off x="4914900" y="2476500"/>
              <a:ext cx="381000" cy="4267200"/>
            </a:xfrm>
            <a:prstGeom prst="curvedConnector2">
              <a:avLst/>
            </a:prstGeom>
            <a:noFill/>
            <a:ln w="19050">
              <a:solidFill>
                <a:srgbClr val="C00000"/>
              </a:solidFill>
              <a:round/>
              <a:headEnd/>
              <a:tailEnd type="triangle" w="med" len="med"/>
            </a:ln>
          </p:spPr>
        </p:cxnSp>
        <p:cxnSp>
          <p:nvCxnSpPr>
            <p:cNvPr id="8" name="AutoShape 5"/>
            <p:cNvCxnSpPr>
              <a:cxnSpLocks noChangeShapeType="1"/>
              <a:stCxn id="13" idx="2"/>
            </p:cNvCxnSpPr>
            <p:nvPr/>
          </p:nvCxnSpPr>
          <p:spPr bwMode="auto">
            <a:xfrm rot="16200000" flipH="1">
              <a:off x="5641578" y="3203178"/>
              <a:ext cx="381000" cy="2813844"/>
            </a:xfrm>
            <a:prstGeom prst="curvedConnector2">
              <a:avLst/>
            </a:prstGeom>
            <a:noFill/>
            <a:ln w="19050">
              <a:solidFill>
                <a:srgbClr val="C00000"/>
              </a:solidFill>
              <a:round/>
              <a:headEnd/>
              <a:tailEnd type="triangle" w="med" len="med"/>
            </a:ln>
          </p:spPr>
        </p:cxnSp>
        <p:sp>
          <p:nvSpPr>
            <p:cNvPr id="9" name="AutoShape 8"/>
            <p:cNvSpPr>
              <a:spLocks noChangeArrowheads="1"/>
            </p:cNvSpPr>
            <p:nvPr/>
          </p:nvSpPr>
          <p:spPr bwMode="auto">
            <a:xfrm>
              <a:off x="5410200" y="44196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 name="AutoShape 9"/>
            <p:cNvSpPr>
              <a:spLocks noChangeArrowheads="1"/>
            </p:cNvSpPr>
            <p:nvPr/>
          </p:nvSpPr>
          <p:spPr bwMode="auto">
            <a:xfrm>
              <a:off x="7315200" y="4114800"/>
              <a:ext cx="9906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Success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1" name="AutoShape 11"/>
            <p:cNvCxnSpPr>
              <a:cxnSpLocks noChangeShapeType="1"/>
              <a:stCxn id="14" idx="3"/>
            </p:cNvCxnSpPr>
            <p:nvPr/>
          </p:nvCxnSpPr>
          <p:spPr bwMode="auto">
            <a:xfrm>
              <a:off x="6629400" y="4267200"/>
              <a:ext cx="609600" cy="0"/>
            </a:xfrm>
            <a:prstGeom prst="straightConnector1">
              <a:avLst/>
            </a:prstGeom>
            <a:noFill/>
            <a:ln w="19050">
              <a:solidFill>
                <a:srgbClr val="00B050"/>
              </a:solidFill>
              <a:round/>
              <a:headEnd/>
              <a:tailEnd type="triangle" w="med" len="med"/>
            </a:ln>
          </p:spPr>
        </p:cxnSp>
        <p:sp>
          <p:nvSpPr>
            <p:cNvPr id="12" name="AutoShape 12"/>
            <p:cNvSpPr>
              <a:spLocks noChangeArrowheads="1"/>
            </p:cNvSpPr>
            <p:nvPr/>
          </p:nvSpPr>
          <p:spPr bwMode="auto">
            <a:xfrm>
              <a:off x="2438400" y="41148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3" name="AutoShape 13"/>
            <p:cNvSpPr>
              <a:spLocks noChangeArrowheads="1"/>
            </p:cNvSpPr>
            <p:nvPr/>
          </p:nvSpPr>
          <p:spPr bwMode="auto">
            <a:xfrm>
              <a:off x="3810000" y="41148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4" name="AutoShape 14"/>
            <p:cNvSpPr>
              <a:spLocks noChangeArrowheads="1"/>
            </p:cNvSpPr>
            <p:nvPr/>
          </p:nvSpPr>
          <p:spPr bwMode="auto">
            <a:xfrm>
              <a:off x="5410200" y="41148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5" name="AutoShape 15"/>
            <p:cNvCxnSpPr>
              <a:cxnSpLocks noChangeShapeType="1"/>
              <a:stCxn id="12" idx="3"/>
              <a:endCxn id="13" idx="1"/>
            </p:cNvCxnSpPr>
            <p:nvPr/>
          </p:nvCxnSpPr>
          <p:spPr bwMode="auto">
            <a:xfrm>
              <a:off x="3505200" y="4267200"/>
              <a:ext cx="304800" cy="0"/>
            </a:xfrm>
            <a:prstGeom prst="straightConnector1">
              <a:avLst/>
            </a:prstGeom>
            <a:noFill/>
            <a:ln w="19050">
              <a:solidFill>
                <a:srgbClr val="00B050"/>
              </a:solidFill>
              <a:round/>
              <a:headEnd/>
              <a:tailEnd type="triangle" w="med" len="med"/>
            </a:ln>
          </p:spPr>
        </p:cxnSp>
        <p:cxnSp>
          <p:nvCxnSpPr>
            <p:cNvPr id="16" name="AutoShape 16"/>
            <p:cNvCxnSpPr>
              <a:cxnSpLocks noChangeShapeType="1"/>
              <a:stCxn id="13" idx="3"/>
              <a:endCxn id="14" idx="1"/>
            </p:cNvCxnSpPr>
            <p:nvPr/>
          </p:nvCxnSpPr>
          <p:spPr bwMode="auto">
            <a:xfrm>
              <a:off x="5040312" y="4267200"/>
              <a:ext cx="369888" cy="0"/>
            </a:xfrm>
            <a:prstGeom prst="straightConnector1">
              <a:avLst/>
            </a:prstGeom>
            <a:noFill/>
            <a:ln w="19050">
              <a:solidFill>
                <a:srgbClr val="00B050"/>
              </a:solidFill>
              <a:round/>
              <a:headEnd/>
              <a:tailEnd type="triangle" w="med" len="med"/>
            </a:ln>
          </p:spPr>
        </p:cxnSp>
        <p:cxnSp>
          <p:nvCxnSpPr>
            <p:cNvPr id="17" name="AutoShape 15"/>
            <p:cNvCxnSpPr>
              <a:cxnSpLocks noChangeShapeType="1"/>
              <a:endCxn id="12" idx="1"/>
            </p:cNvCxnSpPr>
            <p:nvPr/>
          </p:nvCxnSpPr>
          <p:spPr bwMode="auto">
            <a:xfrm>
              <a:off x="1752600" y="4267200"/>
              <a:ext cx="685800" cy="0"/>
            </a:xfrm>
            <a:prstGeom prst="straightConnector1">
              <a:avLst/>
            </a:prstGeom>
            <a:noFill/>
            <a:ln w="19050">
              <a:solidFill>
                <a:srgbClr val="00B050"/>
              </a:solidFill>
              <a:round/>
              <a:headEnd/>
              <a:tailEnd type="triangle" w="med" len="med"/>
            </a:ln>
          </p:spPr>
        </p:cxnSp>
        <p:cxnSp>
          <p:nvCxnSpPr>
            <p:cNvPr id="18" name="AutoShape 7"/>
            <p:cNvCxnSpPr>
              <a:cxnSpLocks noChangeShapeType="1"/>
              <a:stCxn id="14" idx="2"/>
            </p:cNvCxnSpPr>
            <p:nvPr/>
          </p:nvCxnSpPr>
          <p:spPr bwMode="auto">
            <a:xfrm rot="16200000" flipH="1">
              <a:off x="6438900" y="4000500"/>
              <a:ext cx="381000" cy="1219200"/>
            </a:xfrm>
            <a:prstGeom prst="curvedConnector2">
              <a:avLst/>
            </a:prstGeom>
            <a:noFill/>
            <a:ln w="19050">
              <a:solidFill>
                <a:srgbClr val="C00000"/>
              </a:solidFill>
              <a:round/>
              <a:headEnd/>
              <a:tailEnd type="triangle" w="med" len="med"/>
            </a:ln>
          </p:spPr>
        </p:cxnSp>
        <p:sp>
          <p:nvSpPr>
            <p:cNvPr id="19" name="AutoShape 9"/>
            <p:cNvSpPr>
              <a:spLocks noChangeArrowheads="1"/>
            </p:cNvSpPr>
            <p:nvPr/>
          </p:nvSpPr>
          <p:spPr bwMode="auto">
            <a:xfrm>
              <a:off x="7315200" y="4648200"/>
              <a:ext cx="990600" cy="3048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Failure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 name="AutoShape 12"/>
            <p:cNvSpPr>
              <a:spLocks noChangeArrowheads="1"/>
            </p:cNvSpPr>
            <p:nvPr/>
          </p:nvSpPr>
          <p:spPr bwMode="auto">
            <a:xfrm>
              <a:off x="2286000" y="3733800"/>
              <a:ext cx="4495800" cy="12954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4" name="TextBox 23"/>
          <p:cNvSpPr txBox="1"/>
          <p:nvPr/>
        </p:nvSpPr>
        <p:spPr>
          <a:xfrm>
            <a:off x="609600" y="3352800"/>
            <a:ext cx="8077200" cy="1938992"/>
          </a:xfrm>
          <a:prstGeom prst="rect">
            <a:avLst/>
          </a:prstGeom>
          <a:noFill/>
        </p:spPr>
        <p:txBody>
          <a:bodyPr wrap="square" rtlCol="0">
            <a:spAutoFit/>
          </a:bodyPr>
          <a:lstStyle/>
          <a:p>
            <a:pPr defTabSz="360000">
              <a:buFont typeface="Arial" pitchFamily="34" charset="0"/>
              <a:buChar char="•"/>
            </a:pPr>
            <a:r>
              <a:rPr lang="en-GB" sz="2000" dirty="0"/>
              <a:t>	Each use case will be equivalent to a single function</a:t>
            </a:r>
          </a:p>
          <a:p>
            <a:pPr defTabSz="360000">
              <a:buFont typeface="Arial" pitchFamily="34" charset="0"/>
              <a:buChar char="•"/>
            </a:pPr>
            <a:r>
              <a:rPr lang="en-GB" sz="2000" dirty="0"/>
              <a:t>	The function will return a sum type with two cases: </a:t>
            </a:r>
            <a:br>
              <a:rPr lang="en-GB" sz="2000" dirty="0"/>
            </a:br>
            <a:r>
              <a:rPr lang="en-GB" sz="2000" dirty="0"/>
              <a:t>		"Success" and "Failure".</a:t>
            </a:r>
          </a:p>
          <a:p>
            <a:pPr defTabSz="360000">
              <a:buFont typeface="Arial" pitchFamily="34" charset="0"/>
              <a:buChar char="•"/>
            </a:pPr>
            <a:r>
              <a:rPr lang="en-GB" sz="2000" dirty="0"/>
              <a:t>	The use case function will be built from a series of smaller functions,</a:t>
            </a:r>
            <a:br>
              <a:rPr lang="en-GB" sz="2000" dirty="0"/>
            </a:br>
            <a:r>
              <a:rPr lang="en-GB" sz="2000" dirty="0"/>
              <a:t>		each representing one step in a data flow.</a:t>
            </a:r>
          </a:p>
          <a:p>
            <a:pPr defTabSz="360000">
              <a:buFont typeface="Arial" pitchFamily="34" charset="0"/>
              <a:buChar char="•"/>
            </a:pPr>
            <a:r>
              <a:rPr lang="en-GB" sz="2000" dirty="0"/>
              <a:t>	The errors from each step will be combined into a single "failure" path.</a:t>
            </a:r>
          </a:p>
        </p:txBody>
      </p:sp>
      <p:sp>
        <p:nvSpPr>
          <p:cNvPr id="25" name="TextBox 24"/>
          <p:cNvSpPr txBox="1"/>
          <p:nvPr/>
        </p:nvSpPr>
        <p:spPr>
          <a:xfrm rot="21388261" flipH="1">
            <a:off x="4800600" y="5638800"/>
            <a:ext cx="3811357" cy="923330"/>
          </a:xfrm>
          <a:prstGeom prst="rect">
            <a:avLst/>
          </a:prstGeom>
          <a:noFill/>
        </p:spPr>
        <p:txBody>
          <a:bodyPr wrap="square" rtlCol="0">
            <a:spAutoFit/>
          </a:bodyPr>
          <a:lstStyle/>
          <a:p>
            <a:r>
              <a:rPr lang="en-GB" dirty="0">
                <a:solidFill>
                  <a:srgbClr val="C00000"/>
                </a:solidFill>
                <a:latin typeface="Conformity" pitchFamily="2" charset="0"/>
              </a:rPr>
              <a:t>But we haven't answered the question: </a:t>
            </a:r>
            <a:br>
              <a:rPr lang="en-GB" dirty="0">
                <a:solidFill>
                  <a:srgbClr val="C00000"/>
                </a:solidFill>
                <a:latin typeface="Conformity" pitchFamily="2" charset="0"/>
              </a:rPr>
            </a:br>
            <a:r>
              <a:rPr lang="en-GB" dirty="0">
                <a:solidFill>
                  <a:srgbClr val="C00000"/>
                </a:solidFill>
                <a:latin typeface="Conformity" pitchFamily="2" charset="0"/>
              </a:rPr>
              <a:t>How can you bypass downstream functions when an error happens?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How do I work with errors </a:t>
            </a:r>
            <a:br>
              <a:rPr lang="en-GB" dirty="0"/>
            </a:br>
            <a:r>
              <a:rPr lang="en-GB" dirty="0"/>
              <a:t>in a functional way?</a:t>
            </a:r>
          </a:p>
        </p:txBody>
      </p:sp>
      <p:sp>
        <p:nvSpPr>
          <p:cNvPr id="6" name="Subtitle 5"/>
          <p:cNvSpPr>
            <a:spLocks noGrp="1"/>
          </p:cNvSpPr>
          <p:nvPr>
            <p:ph type="subTitle" idx="1"/>
          </p:nvPr>
        </p:nvSpPr>
        <p:spPr/>
        <p:txBody>
          <a:bodyPr/>
          <a:lstStyle/>
          <a:p>
            <a:endParaRPr lang="en-GB"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Monad</a:t>
            </a:r>
            <a:r>
              <a:rPr lang="en-GB" baseline="0" dirty="0"/>
              <a:t> dialog</a:t>
            </a:r>
            <a:endParaRPr lang="en-GB" dirty="0"/>
          </a:p>
        </p:txBody>
      </p:sp>
      <p:pic>
        <p:nvPicPr>
          <p:cNvPr id="4" name="Picture 3" descr="monad_chat01.PNG"/>
          <p:cNvPicPr>
            <a:picLocks noChangeAspect="1"/>
          </p:cNvPicPr>
          <p:nvPr/>
        </p:nvPicPr>
        <p:blipFill>
          <a:blip r:embed="rId2" cstate="print"/>
          <a:stretch>
            <a:fillRect/>
          </a:stretch>
        </p:blipFill>
        <p:spPr>
          <a:xfrm>
            <a:off x="2298578" y="0"/>
            <a:ext cx="4546844" cy="6858000"/>
          </a:xfrm>
          <a:prstGeom prst="rect">
            <a:avLst/>
          </a:prstGeom>
        </p:spPr>
      </p:pic>
      <p:pic>
        <p:nvPicPr>
          <p:cNvPr id="86018"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86020"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
        <p:nvSpPr>
          <p:cNvPr id="8" name="TextBox 7"/>
          <p:cNvSpPr txBox="1"/>
          <p:nvPr/>
        </p:nvSpPr>
        <p:spPr>
          <a:xfrm rot="21540000">
            <a:off x="7018201" y="3447500"/>
            <a:ext cx="2123006" cy="338554"/>
          </a:xfrm>
          <a:prstGeom prst="rect">
            <a:avLst/>
          </a:prstGeom>
          <a:noFill/>
        </p:spPr>
        <p:txBody>
          <a:bodyPr wrap="square" rtlCol="0">
            <a:spAutoFit/>
          </a:bodyPr>
          <a:lstStyle/>
          <a:p>
            <a:r>
              <a:rPr lang="en-GB" sz="1600" dirty="0">
                <a:solidFill>
                  <a:srgbClr val="C00000"/>
                </a:solidFill>
                <a:latin typeface="Conformity" pitchFamily="2" charset="0"/>
              </a:rPr>
              <a:t>A bear of very little brain</a:t>
            </a:r>
          </a:p>
        </p:txBody>
      </p:sp>
      <p:sp>
        <p:nvSpPr>
          <p:cNvPr id="10" name="TextBox 9"/>
          <p:cNvSpPr txBox="1"/>
          <p:nvPr/>
        </p:nvSpPr>
        <p:spPr>
          <a:xfrm rot="21540000">
            <a:off x="155192" y="3142700"/>
            <a:ext cx="2123006" cy="338554"/>
          </a:xfrm>
          <a:prstGeom prst="rect">
            <a:avLst/>
          </a:prstGeom>
          <a:noFill/>
        </p:spPr>
        <p:txBody>
          <a:bodyPr wrap="square" rtlCol="0">
            <a:spAutoFit/>
          </a:bodyPr>
          <a:lstStyle/>
          <a:p>
            <a:r>
              <a:rPr lang="en-GB" sz="1600" dirty="0">
                <a:solidFill>
                  <a:srgbClr val="C00000"/>
                </a:solidFill>
                <a:latin typeface="Conformity" pitchFamily="2" charset="0"/>
              </a:rPr>
              <a:t>Very clever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0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a:t>
            </a:r>
          </a:p>
        </p:txBody>
      </p:sp>
      <p:sp>
        <p:nvSpPr>
          <p:cNvPr id="5" name="TextBox 4"/>
          <p:cNvSpPr txBox="1"/>
          <p:nvPr/>
        </p:nvSpPr>
        <p:spPr>
          <a:xfrm>
            <a:off x="685800" y="1516082"/>
            <a:ext cx="8458200" cy="2677656"/>
          </a:xfrm>
          <a:prstGeom prst="rect">
            <a:avLst/>
          </a:prstGeom>
          <a:noFill/>
        </p:spPr>
        <p:txBody>
          <a:bodyPr wrap="square" rtlCol="0">
            <a:spAutoFit/>
          </a:bodyPr>
          <a:lstStyle/>
          <a:p>
            <a:r>
              <a:rPr lang="en-GB" sz="2800" dirty="0"/>
              <a:t>Topics covered:</a:t>
            </a:r>
          </a:p>
          <a:p>
            <a:pPr lvl="1" indent="-457200">
              <a:buFont typeface="Arial" pitchFamily="34" charset="0"/>
              <a:buChar char="•"/>
            </a:pPr>
            <a:r>
              <a:rPr lang="en-GB" sz="2800" dirty="0"/>
              <a:t>Happy path programming</a:t>
            </a:r>
          </a:p>
          <a:p>
            <a:pPr lvl="1" indent="-457200">
              <a:buFont typeface="Arial" pitchFamily="34" charset="0"/>
              <a:buChar char="•"/>
            </a:pPr>
            <a:r>
              <a:rPr lang="en-GB" sz="2800" dirty="0"/>
              <a:t>Straying from the happy path </a:t>
            </a:r>
          </a:p>
          <a:p>
            <a:pPr lvl="1" indent="-457200">
              <a:buFont typeface="Arial" pitchFamily="34" charset="0"/>
              <a:buChar char="•"/>
            </a:pPr>
            <a:r>
              <a:rPr lang="en-GB" sz="2800" dirty="0"/>
              <a:t>Introducing "Railway Oriented Programming"</a:t>
            </a:r>
          </a:p>
          <a:p>
            <a:pPr lvl="1" indent="-457200">
              <a:buFont typeface="Arial" pitchFamily="34" charset="0"/>
              <a:buChar char="•"/>
            </a:pPr>
            <a:r>
              <a:rPr lang="en-GB" sz="2800" dirty="0"/>
              <a:t>Using the model in practice</a:t>
            </a:r>
          </a:p>
          <a:p>
            <a:pPr lvl="1" indent="-457200">
              <a:buFont typeface="Arial" pitchFamily="34" charset="0"/>
              <a:buChar char="•"/>
            </a:pPr>
            <a:r>
              <a:rPr lang="en-GB" sz="2800" dirty="0"/>
              <a:t>Extending and improving the design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2.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3.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4.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5.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6.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8.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Happy path programming</a:t>
            </a:r>
          </a:p>
        </p:txBody>
      </p:sp>
      <p:sp>
        <p:nvSpPr>
          <p:cNvPr id="5" name="Subtitle 4"/>
          <p:cNvSpPr>
            <a:spLocks noGrp="1"/>
          </p:cNvSpPr>
          <p:nvPr>
            <p:ph type="subTitle" idx="1"/>
          </p:nvPr>
        </p:nvSpPr>
        <p:spPr/>
        <p:txBody>
          <a:bodyPr/>
          <a:lstStyle/>
          <a:p>
            <a:r>
              <a:rPr lang="en-GB" dirty="0"/>
              <a:t>Implementing a simple use case</a:t>
            </a:r>
          </a:p>
        </p:txBody>
      </p:sp>
      <p:pic>
        <p:nvPicPr>
          <p:cNvPr id="3074" name="Picture 2" descr="http://babblingbuddha.emeraldcity.bc.ca/wp-content/uploads/2011/01/happy-face-istock-4561.jpg"/>
          <p:cNvPicPr>
            <a:picLocks noChangeAspect="1" noChangeArrowheads="1"/>
          </p:cNvPicPr>
          <p:nvPr/>
        </p:nvPicPr>
        <p:blipFill>
          <a:blip r:embed="rId3" cstate="print"/>
          <a:srcRect/>
          <a:stretch>
            <a:fillRect/>
          </a:stretch>
        </p:blipFill>
        <p:spPr bwMode="auto">
          <a:xfrm>
            <a:off x="6934200" y="4648200"/>
            <a:ext cx="1588957" cy="15240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2.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3.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5.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6.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8.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t>
            </a:r>
          </a:p>
        </p:txBody>
      </p:sp>
      <p:pic>
        <p:nvPicPr>
          <p:cNvPr id="3" name="Picture 2" descr="monad_chat2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simple use case</a:t>
            </a:r>
          </a:p>
        </p:txBody>
      </p:sp>
      <p:sp>
        <p:nvSpPr>
          <p:cNvPr id="89089" name="AutoShape 1"/>
          <p:cNvSpPr>
            <a:spLocks noChangeAspect="1" noChangeArrowheads="1"/>
          </p:cNvSpPr>
          <p:nvPr/>
        </p:nvSpPr>
        <p:spPr bwMode="auto">
          <a:xfrm>
            <a:off x="381000" y="1751934"/>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algn="ctr" fontAlgn="base">
              <a:spcBef>
                <a:spcPct val="0"/>
              </a:spcBef>
              <a:spcAft>
                <a:spcPts val="1000"/>
              </a:spcAft>
            </a:pPr>
            <a:r>
              <a:rPr lang="en-GB" sz="2000" dirty="0">
                <a:latin typeface="Calibri" pitchFamily="34" charset="0"/>
                <a:cs typeface="Arial" pitchFamily="34" charset="0"/>
              </a:rPr>
              <a:t>Receive request</a:t>
            </a:r>
            <a:endParaRPr lang="en-US" sz="2000" dirty="0">
              <a:latin typeface="Calibri" pitchFamily="34" charset="0"/>
              <a:cs typeface="Arial" pitchFamily="34" charset="0"/>
            </a:endParaRPr>
          </a:p>
        </p:txBody>
      </p:sp>
      <p:sp>
        <p:nvSpPr>
          <p:cNvPr id="89090" name="AutoShape 2"/>
          <p:cNvSpPr>
            <a:spLocks noChangeAspect="1" noChangeArrowheads="1"/>
          </p:cNvSpPr>
          <p:nvPr/>
        </p:nvSpPr>
        <p:spPr bwMode="auto">
          <a:xfrm>
            <a:off x="395032" y="2589470"/>
            <a:ext cx="4453440"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Validate and </a:t>
            </a:r>
            <a:r>
              <a:rPr lang="en-GB" sz="2000" dirty="0" err="1">
                <a:latin typeface="Calibri" pitchFamily="34" charset="0"/>
                <a:cs typeface="Arial" pitchFamily="34" charset="0"/>
              </a:rPr>
              <a:t>canonicalize</a:t>
            </a:r>
            <a:r>
              <a:rPr lang="en-GB" sz="2000" dirty="0">
                <a:latin typeface="Calibri" pitchFamily="34" charset="0"/>
                <a:cs typeface="Arial" pitchFamily="34" charset="0"/>
              </a:rPr>
              <a:t> </a:t>
            </a:r>
            <a:r>
              <a:rPr kumimoji="0" lang="en-GB" sz="2000" b="0" i="0" u="none" strike="noStrike" cap="none" normalizeH="0" baseline="0" dirty="0">
                <a:ln>
                  <a:noFill/>
                </a:ln>
                <a:solidFill>
                  <a:schemeClr val="tx1"/>
                </a:solidFill>
                <a:effectLst/>
                <a:latin typeface="Calibri" pitchFamily="34" charset="0"/>
                <a:cs typeface="Arial" pitchFamily="34" charset="0"/>
              </a:rPr>
              <a:t>request</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89091" name="AutoShape 3"/>
          <p:cNvSpPr>
            <a:spLocks noChangeAspect="1" noChangeArrowheads="1"/>
          </p:cNvSpPr>
          <p:nvPr/>
        </p:nvSpPr>
        <p:spPr bwMode="auto">
          <a:xfrm>
            <a:off x="381000" y="3430333"/>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Update existing user record</a:t>
            </a:r>
            <a:endParaRPr lang="en-US" sz="4400" dirty="0">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cxnSp>
        <p:nvCxnSpPr>
          <p:cNvPr id="89092" name="AutoShape 4"/>
          <p:cNvCxnSpPr>
            <a:cxnSpLocks noChangeShapeType="1"/>
            <a:stCxn id="89089" idx="2"/>
            <a:endCxn id="89090" idx="0"/>
          </p:cNvCxnSpPr>
          <p:nvPr/>
        </p:nvCxnSpPr>
        <p:spPr bwMode="auto">
          <a:xfrm flipH="1">
            <a:off x="2621752" y="2291934"/>
            <a:ext cx="1" cy="297536"/>
          </a:xfrm>
          <a:prstGeom prst="straightConnector1">
            <a:avLst/>
          </a:prstGeom>
          <a:noFill/>
          <a:ln w="38100">
            <a:solidFill>
              <a:srgbClr val="000000"/>
            </a:solidFill>
            <a:round/>
            <a:headEnd/>
            <a:tailEnd type="triangle" w="med" len="med"/>
          </a:ln>
        </p:spPr>
      </p:cxnSp>
      <p:sp>
        <p:nvSpPr>
          <p:cNvPr id="89094" name="AutoShape 6"/>
          <p:cNvSpPr>
            <a:spLocks noChangeAspect="1" noChangeArrowheads="1"/>
          </p:cNvSpPr>
          <p:nvPr/>
        </p:nvSpPr>
        <p:spPr bwMode="auto">
          <a:xfrm>
            <a:off x="381000" y="4267867"/>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Send verification email</a:t>
            </a:r>
            <a:endParaRPr lang="en-US" sz="4400" dirty="0">
              <a:latin typeface="Arial" pitchFamily="34" charset="0"/>
              <a:cs typeface="Arial" pitchFamily="34" charset="0"/>
            </a:endParaRPr>
          </a:p>
        </p:txBody>
      </p:sp>
      <p:sp>
        <p:nvSpPr>
          <p:cNvPr id="89096" name="AutoShape 8"/>
          <p:cNvSpPr>
            <a:spLocks noChangeAspect="1" noChangeArrowheads="1"/>
          </p:cNvSpPr>
          <p:nvPr/>
        </p:nvSpPr>
        <p:spPr bwMode="auto">
          <a:xfrm>
            <a:off x="381000" y="5105400"/>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Return result to user</a:t>
            </a:r>
            <a:endParaRPr lang="en-US" sz="4400" dirty="0">
              <a:latin typeface="Arial" pitchFamily="34" charset="0"/>
              <a:cs typeface="Arial" pitchFamily="34" charset="0"/>
            </a:endParaRPr>
          </a:p>
        </p:txBody>
      </p:sp>
      <p:cxnSp>
        <p:nvCxnSpPr>
          <p:cNvPr id="23" name="AutoShape 4"/>
          <p:cNvCxnSpPr>
            <a:cxnSpLocks noChangeShapeType="1"/>
            <a:stCxn id="89090" idx="2"/>
            <a:endCxn id="89091" idx="0"/>
          </p:cNvCxnSpPr>
          <p:nvPr/>
        </p:nvCxnSpPr>
        <p:spPr bwMode="auto">
          <a:xfrm>
            <a:off x="2621752" y="3129470"/>
            <a:ext cx="1" cy="300863"/>
          </a:xfrm>
          <a:prstGeom prst="straightConnector1">
            <a:avLst/>
          </a:prstGeom>
          <a:noFill/>
          <a:ln w="38100">
            <a:solidFill>
              <a:srgbClr val="000000"/>
            </a:solidFill>
            <a:round/>
            <a:headEnd/>
            <a:tailEnd type="triangle" w="med" len="med"/>
          </a:ln>
        </p:spPr>
      </p:cxnSp>
      <p:cxnSp>
        <p:nvCxnSpPr>
          <p:cNvPr id="26" name="AutoShape 4"/>
          <p:cNvCxnSpPr>
            <a:cxnSpLocks noChangeShapeType="1"/>
            <a:stCxn id="89091" idx="2"/>
            <a:endCxn id="89094" idx="0"/>
          </p:cNvCxnSpPr>
          <p:nvPr/>
        </p:nvCxnSpPr>
        <p:spPr bwMode="auto">
          <a:xfrm>
            <a:off x="2621753" y="3970333"/>
            <a:ext cx="0" cy="297534"/>
          </a:xfrm>
          <a:prstGeom prst="straightConnector1">
            <a:avLst/>
          </a:prstGeom>
          <a:noFill/>
          <a:ln w="38100">
            <a:solidFill>
              <a:srgbClr val="000000"/>
            </a:solidFill>
            <a:round/>
            <a:headEnd/>
            <a:tailEnd type="triangle" w="med" len="med"/>
          </a:ln>
        </p:spPr>
      </p:cxnSp>
      <p:cxnSp>
        <p:nvCxnSpPr>
          <p:cNvPr id="29" name="AutoShape 4"/>
          <p:cNvCxnSpPr>
            <a:cxnSpLocks noChangeShapeType="1"/>
            <a:stCxn id="89094" idx="2"/>
            <a:endCxn id="89096" idx="0"/>
          </p:cNvCxnSpPr>
          <p:nvPr/>
        </p:nvCxnSpPr>
        <p:spPr bwMode="auto">
          <a:xfrm>
            <a:off x="2621753" y="4807867"/>
            <a:ext cx="0" cy="297533"/>
          </a:xfrm>
          <a:prstGeom prst="straightConnector1">
            <a:avLst/>
          </a:prstGeom>
          <a:noFill/>
          <a:ln w="38100">
            <a:solidFill>
              <a:srgbClr val="000000"/>
            </a:solidFill>
            <a:round/>
            <a:headEnd/>
            <a:tailEnd type="triangle" w="med" len="med"/>
          </a:ln>
        </p:spPr>
      </p:cxnSp>
      <p:sp>
        <p:nvSpPr>
          <p:cNvPr id="36" name="TextBox 35"/>
          <p:cNvSpPr txBox="1"/>
          <p:nvPr/>
        </p:nvSpPr>
        <p:spPr>
          <a:xfrm>
            <a:off x="5303331" y="4089737"/>
            <a:ext cx="3581400" cy="2031325"/>
          </a:xfrm>
          <a:prstGeom prst="rect">
            <a:avLst/>
          </a:prstGeom>
          <a:noFill/>
        </p:spPr>
        <p:txBody>
          <a:bodyPr wrap="square" rtlCol="0">
            <a:spAutoFit/>
          </a:bodyPr>
          <a:lstStyle/>
          <a:p>
            <a:r>
              <a:rPr lang="en-GB" dirty="0">
                <a:latin typeface="Consolas" pitchFamily="49" charset="0"/>
                <a:cs typeface="Consolas" pitchFamily="49" charset="0"/>
              </a:rPr>
              <a:t>/*</a:t>
            </a:r>
          </a:p>
          <a:p>
            <a:r>
              <a:rPr lang="en-GB" dirty="0">
                <a:latin typeface="Consolas" pitchFamily="49" charset="0"/>
                <a:cs typeface="Consolas" pitchFamily="49" charset="0"/>
              </a:rPr>
              <a:t>* @typedef Request</a:t>
            </a:r>
          </a:p>
          <a:p>
            <a:r>
              <a:rPr lang="en-GB" dirty="0">
                <a:latin typeface="Consolas" pitchFamily="49" charset="0"/>
                <a:cs typeface="Consolas" pitchFamily="49" charset="0"/>
              </a:rPr>
              <a:t>* @type {Object}</a:t>
            </a:r>
          </a:p>
          <a:p>
            <a:r>
              <a:rPr lang="en-GB" dirty="0">
                <a:latin typeface="Consolas" pitchFamily="49" charset="0"/>
                <a:cs typeface="Consolas" pitchFamily="49" charset="0"/>
              </a:rPr>
              <a:t>* @property {number} </a:t>
            </a:r>
            <a:r>
              <a:rPr lang="en-GB" dirty="0" err="1">
                <a:latin typeface="Consolas" pitchFamily="49" charset="0"/>
                <a:cs typeface="Consolas" pitchFamily="49" charset="0"/>
              </a:rPr>
              <a:t>userId</a:t>
            </a:r>
            <a:endParaRPr lang="en-GB" dirty="0">
              <a:latin typeface="Consolas" pitchFamily="49" charset="0"/>
              <a:cs typeface="Consolas" pitchFamily="49" charset="0"/>
            </a:endParaRPr>
          </a:p>
          <a:p>
            <a:r>
              <a:rPr lang="en-GB" dirty="0">
                <a:latin typeface="Consolas" pitchFamily="49" charset="0"/>
                <a:cs typeface="Consolas" pitchFamily="49" charset="0"/>
              </a:rPr>
              <a:t>* @property {string} name</a:t>
            </a:r>
          </a:p>
          <a:p>
            <a:r>
              <a:rPr lang="en-GB" dirty="0">
                <a:latin typeface="Consolas" pitchFamily="49" charset="0"/>
                <a:cs typeface="Consolas" pitchFamily="49" charset="0"/>
              </a:rPr>
              <a:t>* @property {string} email</a:t>
            </a:r>
          </a:p>
          <a:p>
            <a:r>
              <a:rPr lang="en-GB" dirty="0">
                <a:latin typeface="Consolas" pitchFamily="49" charset="0"/>
                <a:cs typeface="Consolas" pitchFamily="49" charset="0"/>
              </a:rPr>
              <a:t> */</a:t>
            </a:r>
          </a:p>
        </p:txBody>
      </p:sp>
      <p:sp>
        <p:nvSpPr>
          <p:cNvPr id="15" name="TextBox 14"/>
          <p:cNvSpPr txBox="1"/>
          <p:nvPr/>
        </p:nvSpPr>
        <p:spPr>
          <a:xfrm>
            <a:off x="914400" y="914400"/>
            <a:ext cx="5791200" cy="707886"/>
          </a:xfrm>
          <a:prstGeom prst="rect">
            <a:avLst/>
          </a:prstGeom>
          <a:noFill/>
        </p:spPr>
        <p:txBody>
          <a:bodyPr wrap="square" rtlCol="0">
            <a:spAutoFit/>
          </a:bodyPr>
          <a:lstStyle/>
          <a:p>
            <a:pPr algn="ctr"/>
            <a:r>
              <a:rPr lang="en-GB" sz="2000" i="1" dirty="0">
                <a:latin typeface="+mj-lt"/>
                <a:cs typeface="Consolas" pitchFamily="49" charset="0"/>
              </a:rPr>
              <a:t>"As a user I want to update my name and email address"</a:t>
            </a:r>
            <a:br>
              <a:rPr lang="en-GB" sz="2000" i="1" dirty="0">
                <a:latin typeface="+mj-lt"/>
                <a:cs typeface="Consolas" pitchFamily="49" charset="0"/>
              </a:rPr>
            </a:br>
            <a:endParaRPr lang="en-GB" sz="2000" i="1" dirty="0">
              <a:solidFill>
                <a:srgbClr val="C00000"/>
              </a:solidFill>
              <a:latin typeface="+mj-lt"/>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0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0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0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09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9" grpId="0" animBg="1"/>
      <p:bldP spid="89090" grpId="0" animBg="1"/>
      <p:bldP spid="89091" grpId="0" animBg="1"/>
      <p:bldP spid="89094" grpId="0" animBg="1"/>
      <p:bldP spid="89096" grpId="0" animBg="1"/>
      <p:bldP spid="36"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descr="monad_chat22.PNG"/>
          <p:cNvPicPr>
            <a:picLocks noChangeAspect="1"/>
          </p:cNvPicPr>
          <p:nvPr/>
        </p:nvPicPr>
        <p:blipFill>
          <a:blip r:embed="rId2" cstate="print"/>
          <a:stretch>
            <a:fillRect/>
          </a:stretch>
        </p:blipFill>
        <p:spPr>
          <a:xfrm>
            <a:off x="2298578" y="0"/>
            <a:ext cx="4546844" cy="6858000"/>
          </a:xfrm>
          <a:prstGeom prst="rect">
            <a:avLst/>
          </a:prstGeom>
        </p:spPr>
      </p:pic>
      <p:pic>
        <p:nvPicPr>
          <p:cNvPr id="5"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6"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3.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5.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6.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descr="monad_chat28.PNG"/>
          <p:cNvPicPr>
            <a:picLocks noChangeAspect="1"/>
          </p:cNvPicPr>
          <p:nvPr/>
        </p:nvPicPr>
        <p:blipFill>
          <a:blip r:embed="rId2" cstate="print"/>
          <a:stretch>
            <a:fillRect/>
          </a:stretch>
        </p:blipFill>
        <p:spPr>
          <a:xfrm>
            <a:off x="2298578" y="0"/>
            <a:ext cx="4546844" cy="6858000"/>
          </a:xfrm>
          <a:prstGeom prst="rect">
            <a:avLst/>
          </a:prstGeom>
        </p:spPr>
      </p:pic>
      <p:pic>
        <p:nvPicPr>
          <p:cNvPr id="5"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6"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Imperative code</a:t>
            </a:r>
          </a:p>
        </p:txBody>
      </p:sp>
      <p:sp>
        <p:nvSpPr>
          <p:cNvPr id="3" name="TextBox 2"/>
          <p:cNvSpPr txBox="1"/>
          <p:nvPr/>
        </p:nvSpPr>
        <p:spPr>
          <a:xfrm>
            <a:off x="533400" y="1447800"/>
            <a:ext cx="8077200" cy="3785652"/>
          </a:xfrm>
          <a:prstGeom prst="rect">
            <a:avLst/>
          </a:prstGeom>
          <a:noFill/>
        </p:spPr>
        <p:txBody>
          <a:bodyPr wrap="square" rtlCol="0">
            <a:spAutoFit/>
          </a:bodyPr>
          <a:lstStyle/>
          <a:p>
            <a:endParaRPr lang="en-GB" sz="2400" dirty="0">
              <a:latin typeface="Consolas" pitchFamily="49" charset="0"/>
              <a:cs typeface="Consolas" pitchFamily="49" charset="0"/>
            </a:endParaRPr>
          </a:p>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executeUseCase</a:t>
            </a:r>
            <a:r>
              <a:rPr lang="en-GB" sz="2400" dirty="0">
                <a:latin typeface="Consolas" pitchFamily="49" charset="0"/>
                <a:cs typeface="Consolas" pitchFamily="49" charset="0"/>
              </a:rPr>
              <a:t> = () =&gt; {</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const</a:t>
            </a:r>
            <a:r>
              <a:rPr lang="en-GB" sz="2400" dirty="0">
                <a:latin typeface="Consolas" pitchFamily="49" charset="0"/>
                <a:cs typeface="Consolas" pitchFamily="49" charset="0"/>
              </a:rPr>
              <a:t> request = </a:t>
            </a:r>
            <a:r>
              <a:rPr lang="en-GB" sz="2400" dirty="0" err="1">
                <a:latin typeface="Consolas" pitchFamily="49" charset="0"/>
                <a:cs typeface="Consolas" pitchFamily="49" charset="0"/>
              </a:rPr>
              <a:t>receiveRequest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validateRequest</a:t>
            </a:r>
            <a:r>
              <a:rPr lang="en-GB" sz="2400" dirty="0">
                <a:latin typeface="Consolas" pitchFamily="49" charset="0"/>
                <a:cs typeface="Consolas" pitchFamily="49" charset="0"/>
              </a:rPr>
              <a:t>(request);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canonicalizeEmail</a:t>
            </a:r>
            <a:r>
              <a:rPr lang="en-GB" sz="2400" dirty="0">
                <a:latin typeface="Consolas" pitchFamily="49" charset="0"/>
                <a:cs typeface="Consolas" pitchFamily="49" charset="0"/>
              </a:rPr>
              <a:t>(request);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db.updateDbFromRequest</a:t>
            </a:r>
            <a:r>
              <a:rPr lang="en-GB" sz="2400" dirty="0">
                <a:latin typeface="Consolas" pitchFamily="49" charset="0"/>
                <a:cs typeface="Consolas" pitchFamily="49" charset="0"/>
              </a:rPr>
              <a:t>(request);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smtpServer.sendEmail</a:t>
            </a:r>
            <a:r>
              <a:rPr lang="en-GB" sz="2400" dirty="0">
                <a:latin typeface="Consolas" pitchFamily="49" charset="0"/>
                <a:cs typeface="Consolas" pitchFamily="49" charset="0"/>
              </a:rPr>
              <a:t>(</a:t>
            </a:r>
            <a:r>
              <a:rPr lang="en-GB" sz="2400" dirty="0" err="1">
                <a:latin typeface="Consolas" pitchFamily="49" charset="0"/>
                <a:cs typeface="Consolas" pitchFamily="49" charset="0"/>
              </a:rPr>
              <a:t>request.Email</a:t>
            </a:r>
            <a:r>
              <a:rPr lang="en-GB" sz="2400" dirty="0">
                <a:latin typeface="Consolas" pitchFamily="49" charset="0"/>
                <a:cs typeface="Consolas" pitchFamily="49" charset="0"/>
              </a:rPr>
              <a:t>);</a:t>
            </a:r>
          </a:p>
          <a:p>
            <a:r>
              <a:rPr lang="en-GB" sz="2400" dirty="0">
                <a:latin typeface="Consolas" pitchFamily="49" charset="0"/>
                <a:cs typeface="Consolas" pitchFamily="49" charset="0"/>
              </a:rPr>
              <a:t>  return "Success";</a:t>
            </a:r>
          </a:p>
          <a:p>
            <a:r>
              <a:rPr lang="en-GB" sz="2400" dirty="0">
                <a:latin typeface="Consolas" pitchFamily="49" charset="0"/>
                <a:cs typeface="Consolas" pitchFamily="49"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2.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3.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5.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Monads are confusing</a:t>
            </a:r>
          </a:p>
        </p:txBody>
      </p:sp>
      <p:pic>
        <p:nvPicPr>
          <p:cNvPr id="4" name="Picture 3" descr="monad_free_zone.png"/>
          <p:cNvPicPr>
            <a:picLocks noChangeAspect="1"/>
          </p:cNvPicPr>
          <p:nvPr/>
        </p:nvPicPr>
        <p:blipFill>
          <a:blip r:embed="rId3" cstate="print"/>
          <a:stretch>
            <a:fillRect/>
          </a:stretch>
        </p:blipFill>
        <p:spPr>
          <a:xfrm>
            <a:off x="2286000" y="609600"/>
            <a:ext cx="4343400" cy="5429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Railway oriented programming</a:t>
            </a:r>
          </a:p>
        </p:txBody>
      </p:sp>
      <p:sp>
        <p:nvSpPr>
          <p:cNvPr id="5" name="TextBox 4"/>
          <p:cNvSpPr txBox="1"/>
          <p:nvPr/>
        </p:nvSpPr>
        <p:spPr>
          <a:xfrm flipH="1">
            <a:off x="3886200" y="3276600"/>
            <a:ext cx="4419601" cy="369332"/>
          </a:xfrm>
          <a:prstGeom prst="rect">
            <a:avLst/>
          </a:prstGeom>
          <a:noFill/>
        </p:spPr>
        <p:txBody>
          <a:bodyPr wrap="square" rtlCol="0">
            <a:spAutoFit/>
          </a:bodyPr>
          <a:lstStyle/>
          <a:p>
            <a:r>
              <a:rPr lang="en-GB" dirty="0">
                <a:solidFill>
                  <a:srgbClr val="C00000"/>
                </a:solidFill>
                <a:latin typeface="Conformity" pitchFamily="2" charset="0"/>
              </a:rPr>
              <a:t>This has absolutely nothing to do with monads.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pic>
        <p:nvPicPr>
          <p:cNvPr id="53249" name="Picture 1"/>
          <p:cNvPicPr>
            <a:picLocks noChangeAspect="1" noChangeArrowheads="1"/>
          </p:cNvPicPr>
          <p:nvPr/>
        </p:nvPicPr>
        <p:blipFill>
          <a:blip r:embed="rId3" cstate="print"/>
          <a:srcRect r="38403"/>
          <a:stretch>
            <a:fillRect/>
          </a:stretch>
        </p:blipFill>
        <p:spPr bwMode="auto">
          <a:xfrm>
            <a:off x="2370138" y="2819400"/>
            <a:ext cx="4648200" cy="1371600"/>
          </a:xfrm>
          <a:prstGeom prst="rect">
            <a:avLst/>
          </a:prstGeom>
          <a:noFill/>
        </p:spPr>
      </p:pic>
      <p:pic>
        <p:nvPicPr>
          <p:cNvPr id="53251" name="Picture 3"/>
          <p:cNvPicPr>
            <a:picLocks noChangeAspect="1" noChangeArrowheads="1"/>
          </p:cNvPicPr>
          <p:nvPr/>
        </p:nvPicPr>
        <p:blipFill>
          <a:blip r:embed="rId4" cstate="print"/>
          <a:srcRect r="15602"/>
          <a:stretch>
            <a:fillRect/>
          </a:stretch>
        </p:blipFill>
        <p:spPr bwMode="auto">
          <a:xfrm>
            <a:off x="713414" y="2514600"/>
            <a:ext cx="1648786" cy="1712504"/>
          </a:xfrm>
          <a:prstGeom prst="rect">
            <a:avLst/>
          </a:prstGeom>
          <a:noFill/>
        </p:spPr>
      </p:pic>
      <p:pic>
        <p:nvPicPr>
          <p:cNvPr id="53252" name="Picture 4"/>
          <p:cNvPicPr>
            <a:picLocks noChangeAspect="1" noChangeArrowheads="1"/>
          </p:cNvPicPr>
          <p:nvPr/>
        </p:nvPicPr>
        <p:blipFill>
          <a:blip r:embed="rId5" cstate="print"/>
          <a:srcRect/>
          <a:stretch>
            <a:fillRect/>
          </a:stretch>
        </p:blipFill>
        <p:spPr bwMode="auto">
          <a:xfrm>
            <a:off x="7239000" y="3023016"/>
            <a:ext cx="1047454" cy="939384"/>
          </a:xfrm>
          <a:prstGeom prst="rect">
            <a:avLst/>
          </a:prstGeom>
          <a:noFill/>
        </p:spPr>
      </p:pic>
      <p:sp>
        <p:nvSpPr>
          <p:cNvPr id="8" name="Rectangle 2"/>
          <p:cNvSpPr>
            <a:spLocks noChangeArrowheads="1"/>
          </p:cNvSpPr>
          <p:nvPr/>
        </p:nvSpPr>
        <p:spPr bwMode="auto">
          <a:xfrm>
            <a:off x="3513138" y="2590800"/>
            <a:ext cx="2209800" cy="160020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fontAlgn="base">
              <a:spcBef>
                <a:spcPct val="0"/>
              </a:spcBef>
              <a:spcAft>
                <a:spcPts val="1000"/>
              </a:spcAft>
            </a:pPr>
            <a:r>
              <a:rPr lang="en-GB" sz="2000" b="1" dirty="0">
                <a:latin typeface="Calibri" pitchFamily="34" charset="0"/>
                <a:cs typeface="Arial" pitchFamily="34" charset="0"/>
              </a:rPr>
              <a:t>The </a:t>
            </a:r>
            <a:r>
              <a:rPr kumimoji="0" lang="en-GB" sz="2000" b="1" i="0" u="none" strike="noStrike" cap="none" normalizeH="0" baseline="0" dirty="0">
                <a:ln>
                  <a:noFill/>
                </a:ln>
                <a:solidFill>
                  <a:schemeClr val="tx1"/>
                </a:solidFill>
                <a:effectLst/>
                <a:latin typeface="Calibri" pitchFamily="34" charset="0"/>
                <a:cs typeface="Arial" pitchFamily="34" charset="0"/>
              </a:rPr>
              <a:t>Tunnel of </a:t>
            </a:r>
            <a:r>
              <a:rPr lang="en-GB" sz="2000" b="1" dirty="0">
                <a:latin typeface="Calibri" pitchFamily="34" charset="0"/>
                <a:cs typeface="Arial" pitchFamily="34" charset="0"/>
              </a:rPr>
              <a:t>Transformation </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sp>
        <p:nvSpPr>
          <p:cNvPr id="53250" name="Rectangle 2"/>
          <p:cNvSpPr>
            <a:spLocks noChangeArrowheads="1"/>
          </p:cNvSpPr>
          <p:nvPr/>
        </p:nvSpPr>
        <p:spPr bwMode="auto">
          <a:xfrm>
            <a:off x="3513138" y="2590800"/>
            <a:ext cx="2209800" cy="160020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1" i="0" u="none" strike="noStrike" cap="none" normalizeH="0" baseline="0" dirty="0">
                <a:ln>
                  <a:noFill/>
                </a:ln>
                <a:solidFill>
                  <a:schemeClr val="tx1"/>
                </a:solidFill>
                <a:effectLst/>
                <a:latin typeface="Calibri" pitchFamily="34" charset="0"/>
                <a:cs typeface="Arial" pitchFamily="34" charset="0"/>
              </a:rPr>
              <a:t>Function</a:t>
            </a:r>
            <a:br>
              <a:rPr kumimoji="0" lang="en-GB" sz="2000" b="0" i="0" u="none" strike="noStrike" cap="none" normalizeH="0" baseline="0" dirty="0">
                <a:ln>
                  <a:noFill/>
                </a:ln>
                <a:solidFill>
                  <a:schemeClr val="tx1"/>
                </a:solidFill>
                <a:effectLst/>
                <a:latin typeface="Times New Roman" pitchFamily="18" charset="0"/>
                <a:cs typeface="Arial" pitchFamily="34" charset="0"/>
              </a:rPr>
            </a:br>
            <a:r>
              <a:rPr kumimoji="0" lang="en-GB" sz="2000" b="0" i="0" u="none" strike="noStrike" cap="none" normalizeH="0" baseline="0" dirty="0">
                <a:ln>
                  <a:noFill/>
                </a:ln>
                <a:solidFill>
                  <a:schemeClr val="tx1"/>
                </a:solidFill>
                <a:effectLst/>
                <a:latin typeface="Calibri" pitchFamily="34" charset="0"/>
                <a:cs typeface="Arial" pitchFamily="34" charset="0"/>
              </a:rPr>
              <a:t>pineapple -&gt; apple</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325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grpSp>
        <p:nvGrpSpPr>
          <p:cNvPr id="18" name="Group 17"/>
          <p:cNvGrpSpPr/>
          <p:nvPr/>
        </p:nvGrpSpPr>
        <p:grpSpPr>
          <a:xfrm>
            <a:off x="457200" y="2751138"/>
            <a:ext cx="3335337" cy="906462"/>
            <a:chOff x="1109663" y="1189038"/>
            <a:chExt cx="3335337" cy="906462"/>
          </a:xfrm>
        </p:grpSpPr>
        <p:pic>
          <p:nvPicPr>
            <p:cNvPr id="101379" name="Picture 3"/>
            <p:cNvPicPr>
              <a:picLocks noChangeAspect="1" noChangeArrowheads="1"/>
            </p:cNvPicPr>
            <p:nvPr/>
          </p:nvPicPr>
          <p:blipFill>
            <a:blip r:embed="rId2" cstate="print"/>
            <a:srcRect/>
            <a:stretch>
              <a:fillRect/>
            </a:stretch>
          </p:blipFill>
          <p:spPr bwMode="auto">
            <a:xfrm>
              <a:off x="1109663" y="1189038"/>
              <a:ext cx="976312" cy="857250"/>
            </a:xfrm>
            <a:prstGeom prst="rect">
              <a:avLst/>
            </a:prstGeom>
            <a:noFill/>
          </p:spPr>
        </p:pic>
        <p:pic>
          <p:nvPicPr>
            <p:cNvPr id="101380" name="Picture 4"/>
            <p:cNvPicPr>
              <a:picLocks noChangeAspect="1" noChangeArrowheads="1"/>
            </p:cNvPicPr>
            <p:nvPr/>
          </p:nvPicPr>
          <p:blipFill>
            <a:blip r:embed="rId3" cstate="print"/>
            <a:srcRect r="38403"/>
            <a:stretch>
              <a:fillRect/>
            </a:stretch>
          </p:blipFill>
          <p:spPr bwMode="auto">
            <a:xfrm>
              <a:off x="1844675" y="1346200"/>
              <a:ext cx="2001838" cy="749300"/>
            </a:xfrm>
            <a:prstGeom prst="rect">
              <a:avLst/>
            </a:prstGeom>
            <a:noFill/>
          </p:spPr>
        </p:pic>
        <p:sp>
          <p:nvSpPr>
            <p:cNvPr id="101381" name="Rectangle 5"/>
            <p:cNvSpPr>
              <a:spLocks noChangeArrowheads="1"/>
            </p:cNvSpPr>
            <p:nvPr/>
          </p:nvSpPr>
          <p:spPr bwMode="auto">
            <a:xfrm>
              <a:off x="2209800" y="13462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1</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pineapple -&gt; apple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01382" name="Picture 6"/>
            <p:cNvPicPr>
              <a:picLocks noChangeAspect="1" noChangeArrowheads="1"/>
            </p:cNvPicPr>
            <p:nvPr/>
          </p:nvPicPr>
          <p:blipFill>
            <a:blip r:embed="rId4" cstate="print"/>
            <a:srcRect/>
            <a:stretch>
              <a:fillRect/>
            </a:stretch>
          </p:blipFill>
          <p:spPr bwMode="auto">
            <a:xfrm>
              <a:off x="3919538" y="1454150"/>
              <a:ext cx="525462" cy="468313"/>
            </a:xfrm>
            <a:prstGeom prst="rect">
              <a:avLst/>
            </a:prstGeom>
            <a:noFill/>
          </p:spPr>
        </p:pic>
      </p:grpSp>
      <p:grpSp>
        <p:nvGrpSpPr>
          <p:cNvPr id="19" name="Group 18"/>
          <p:cNvGrpSpPr/>
          <p:nvPr/>
        </p:nvGrpSpPr>
        <p:grpSpPr>
          <a:xfrm>
            <a:off x="5105400" y="2903538"/>
            <a:ext cx="3408362" cy="747713"/>
            <a:chOff x="1319213" y="2438400"/>
            <a:chExt cx="3408362" cy="747713"/>
          </a:xfrm>
        </p:grpSpPr>
        <p:pic>
          <p:nvPicPr>
            <p:cNvPr id="101378" name="Picture 2"/>
            <p:cNvPicPr>
              <a:picLocks noChangeAspect="1" noChangeArrowheads="1"/>
            </p:cNvPicPr>
            <p:nvPr/>
          </p:nvPicPr>
          <p:blipFill>
            <a:blip r:embed="rId5" cstate="print"/>
            <a:srcRect/>
            <a:stretch>
              <a:fillRect/>
            </a:stretch>
          </p:blipFill>
          <p:spPr bwMode="auto">
            <a:xfrm>
              <a:off x="3846513" y="2473325"/>
              <a:ext cx="881062" cy="604838"/>
            </a:xfrm>
            <a:prstGeom prst="rect">
              <a:avLst/>
            </a:prstGeom>
            <a:noFill/>
          </p:spPr>
        </p:pic>
        <p:pic>
          <p:nvPicPr>
            <p:cNvPr id="101383" name="Picture 7"/>
            <p:cNvPicPr>
              <a:picLocks noChangeAspect="1" noChangeArrowheads="1"/>
            </p:cNvPicPr>
            <p:nvPr/>
          </p:nvPicPr>
          <p:blipFill>
            <a:blip r:embed="rId3" cstate="print"/>
            <a:srcRect r="38403"/>
            <a:stretch>
              <a:fillRect/>
            </a:stretch>
          </p:blipFill>
          <p:spPr bwMode="auto">
            <a:xfrm>
              <a:off x="1844675" y="2438400"/>
              <a:ext cx="2001838" cy="747713"/>
            </a:xfrm>
            <a:prstGeom prst="rect">
              <a:avLst/>
            </a:prstGeom>
            <a:noFill/>
          </p:spPr>
        </p:pic>
        <p:sp>
          <p:nvSpPr>
            <p:cNvPr id="101384" name="Rectangle 8"/>
            <p:cNvSpPr>
              <a:spLocks noChangeArrowheads="1"/>
            </p:cNvSpPr>
            <p:nvPr/>
          </p:nvSpPr>
          <p:spPr bwMode="auto">
            <a:xfrm>
              <a:off x="2209800" y="24384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2</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apple -&gt; banana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01385" name="Picture 9"/>
            <p:cNvPicPr>
              <a:picLocks noChangeAspect="1" noChangeArrowheads="1"/>
            </p:cNvPicPr>
            <p:nvPr/>
          </p:nvPicPr>
          <p:blipFill>
            <a:blip r:embed="rId4" cstate="print"/>
            <a:srcRect/>
            <a:stretch>
              <a:fillRect/>
            </a:stretch>
          </p:blipFill>
          <p:spPr bwMode="auto">
            <a:xfrm>
              <a:off x="1319213" y="2544763"/>
              <a:ext cx="525462" cy="4699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grpSp>
        <p:nvGrpSpPr>
          <p:cNvPr id="5" name="Group 32"/>
          <p:cNvGrpSpPr/>
          <p:nvPr/>
        </p:nvGrpSpPr>
        <p:grpSpPr>
          <a:xfrm>
            <a:off x="858838" y="2742940"/>
            <a:ext cx="7294562" cy="906462"/>
            <a:chOff x="457200" y="4495800"/>
            <a:chExt cx="7294562" cy="906462"/>
          </a:xfrm>
        </p:grpSpPr>
        <p:grpSp>
          <p:nvGrpSpPr>
            <p:cNvPr id="6" name="Group 19"/>
            <p:cNvGrpSpPr/>
            <p:nvPr/>
          </p:nvGrpSpPr>
          <p:grpSpPr>
            <a:xfrm>
              <a:off x="457200" y="4495800"/>
              <a:ext cx="3335337" cy="906462"/>
              <a:chOff x="1109663" y="1189038"/>
              <a:chExt cx="3335337" cy="906462"/>
            </a:xfrm>
          </p:grpSpPr>
          <p:pic>
            <p:nvPicPr>
              <p:cNvPr id="21" name="Picture 3"/>
              <p:cNvPicPr>
                <a:picLocks noChangeAspect="1" noChangeArrowheads="1"/>
              </p:cNvPicPr>
              <p:nvPr/>
            </p:nvPicPr>
            <p:blipFill>
              <a:blip r:embed="rId3" cstate="print"/>
              <a:srcRect/>
              <a:stretch>
                <a:fillRect/>
              </a:stretch>
            </p:blipFill>
            <p:spPr bwMode="auto">
              <a:xfrm>
                <a:off x="1109663" y="1189038"/>
                <a:ext cx="976312" cy="857250"/>
              </a:xfrm>
              <a:prstGeom prst="rect">
                <a:avLst/>
              </a:prstGeom>
              <a:noFill/>
            </p:spPr>
          </p:pic>
          <p:pic>
            <p:nvPicPr>
              <p:cNvPr id="22" name="Picture 4"/>
              <p:cNvPicPr>
                <a:picLocks noChangeAspect="1" noChangeArrowheads="1"/>
              </p:cNvPicPr>
              <p:nvPr/>
            </p:nvPicPr>
            <p:blipFill>
              <a:blip r:embed="rId4" cstate="print"/>
              <a:srcRect r="38403"/>
              <a:stretch>
                <a:fillRect/>
              </a:stretch>
            </p:blipFill>
            <p:spPr bwMode="auto">
              <a:xfrm>
                <a:off x="1844675" y="1346200"/>
                <a:ext cx="2001838" cy="749300"/>
              </a:xfrm>
              <a:prstGeom prst="rect">
                <a:avLst/>
              </a:prstGeom>
              <a:noFill/>
            </p:spPr>
          </p:pic>
          <p:sp>
            <p:nvSpPr>
              <p:cNvPr id="23" name="Rectangle 5"/>
              <p:cNvSpPr>
                <a:spLocks noChangeArrowheads="1"/>
              </p:cNvSpPr>
              <p:nvPr/>
            </p:nvSpPr>
            <p:spPr bwMode="auto">
              <a:xfrm>
                <a:off x="2209800" y="13462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1</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pineapple -&gt; apple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24" name="Picture 6"/>
              <p:cNvPicPr>
                <a:picLocks noChangeAspect="1" noChangeArrowheads="1"/>
              </p:cNvPicPr>
              <p:nvPr/>
            </p:nvPicPr>
            <p:blipFill>
              <a:blip r:embed="rId5" cstate="print"/>
              <a:srcRect/>
              <a:stretch>
                <a:fillRect/>
              </a:stretch>
            </p:blipFill>
            <p:spPr bwMode="auto">
              <a:xfrm>
                <a:off x="3919538" y="1454150"/>
                <a:ext cx="525462" cy="468313"/>
              </a:xfrm>
              <a:prstGeom prst="rect">
                <a:avLst/>
              </a:prstGeom>
              <a:noFill/>
            </p:spPr>
          </p:pic>
        </p:grpSp>
        <p:grpSp>
          <p:nvGrpSpPr>
            <p:cNvPr id="7" name="Group 24"/>
            <p:cNvGrpSpPr/>
            <p:nvPr/>
          </p:nvGrpSpPr>
          <p:grpSpPr>
            <a:xfrm>
              <a:off x="4343400" y="4648200"/>
              <a:ext cx="3408362" cy="747713"/>
              <a:chOff x="1319213" y="2438400"/>
              <a:chExt cx="3408362" cy="747713"/>
            </a:xfrm>
          </p:grpSpPr>
          <p:pic>
            <p:nvPicPr>
              <p:cNvPr id="26" name="Picture 2"/>
              <p:cNvPicPr>
                <a:picLocks noChangeAspect="1" noChangeArrowheads="1"/>
              </p:cNvPicPr>
              <p:nvPr/>
            </p:nvPicPr>
            <p:blipFill>
              <a:blip r:embed="rId6" cstate="print"/>
              <a:srcRect/>
              <a:stretch>
                <a:fillRect/>
              </a:stretch>
            </p:blipFill>
            <p:spPr bwMode="auto">
              <a:xfrm>
                <a:off x="3846513" y="2473325"/>
                <a:ext cx="881062" cy="604838"/>
              </a:xfrm>
              <a:prstGeom prst="rect">
                <a:avLst/>
              </a:prstGeom>
              <a:noFill/>
            </p:spPr>
          </p:pic>
          <p:pic>
            <p:nvPicPr>
              <p:cNvPr id="27" name="Picture 7"/>
              <p:cNvPicPr>
                <a:picLocks noChangeAspect="1" noChangeArrowheads="1"/>
              </p:cNvPicPr>
              <p:nvPr/>
            </p:nvPicPr>
            <p:blipFill>
              <a:blip r:embed="rId4" cstate="print"/>
              <a:srcRect r="38403"/>
              <a:stretch>
                <a:fillRect/>
              </a:stretch>
            </p:blipFill>
            <p:spPr bwMode="auto">
              <a:xfrm>
                <a:off x="1844675" y="2438400"/>
                <a:ext cx="2001838" cy="747713"/>
              </a:xfrm>
              <a:prstGeom prst="rect">
                <a:avLst/>
              </a:prstGeom>
              <a:noFill/>
            </p:spPr>
          </p:pic>
          <p:sp>
            <p:nvSpPr>
              <p:cNvPr id="28" name="Rectangle 8"/>
              <p:cNvSpPr>
                <a:spLocks noChangeArrowheads="1"/>
              </p:cNvSpPr>
              <p:nvPr/>
            </p:nvSpPr>
            <p:spPr bwMode="auto">
              <a:xfrm>
                <a:off x="2209800" y="24384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2</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apple -&gt; banana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29" name="Picture 9"/>
              <p:cNvPicPr>
                <a:picLocks noChangeAspect="1" noChangeArrowheads="1"/>
              </p:cNvPicPr>
              <p:nvPr/>
            </p:nvPicPr>
            <p:blipFill>
              <a:blip r:embed="rId5" cstate="print"/>
              <a:srcRect/>
              <a:stretch>
                <a:fillRect/>
              </a:stretch>
            </p:blipFill>
            <p:spPr bwMode="auto">
              <a:xfrm>
                <a:off x="1319213" y="2544763"/>
                <a:ext cx="525462" cy="469900"/>
              </a:xfrm>
              <a:prstGeom prst="rect">
                <a:avLst/>
              </a:prstGeom>
              <a:noFill/>
            </p:spPr>
          </p:pic>
        </p:grpSp>
      </p:grpSp>
      <p:grpSp>
        <p:nvGrpSpPr>
          <p:cNvPr id="8" name="Group 33"/>
          <p:cNvGrpSpPr/>
          <p:nvPr/>
        </p:nvGrpSpPr>
        <p:grpSpPr>
          <a:xfrm>
            <a:off x="4211638" y="2971540"/>
            <a:ext cx="1607166" cy="1524260"/>
            <a:chOff x="3810000" y="4724400"/>
            <a:chExt cx="1607166" cy="1524260"/>
          </a:xfrm>
        </p:grpSpPr>
        <p:sp>
          <p:nvSpPr>
            <p:cNvPr id="101388" name="Rectangle 12"/>
            <p:cNvSpPr>
              <a:spLocks noChangeArrowheads="1"/>
            </p:cNvSpPr>
            <p:nvPr/>
          </p:nvSpPr>
          <p:spPr bwMode="auto">
            <a:xfrm>
              <a:off x="3810000" y="47244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31" name="TextBox 30"/>
            <p:cNvSpPr txBox="1"/>
            <p:nvPr/>
          </p:nvSpPr>
          <p:spPr>
            <a:xfrm rot="21362639">
              <a:off x="4278584" y="5879328"/>
              <a:ext cx="1138582" cy="369332"/>
            </a:xfrm>
            <a:prstGeom prst="rect">
              <a:avLst/>
            </a:prstGeom>
            <a:noFill/>
          </p:spPr>
          <p:txBody>
            <a:bodyPr wrap="square" rtlCol="0">
              <a:spAutoFit/>
            </a:bodyPr>
            <a:lstStyle/>
            <a:p>
              <a:r>
                <a:rPr lang="en-GB" dirty="0">
                  <a:solidFill>
                    <a:srgbClr val="C00000"/>
                  </a:solidFill>
                  <a:latin typeface="Conformity" pitchFamily="2" charset="0"/>
                </a:rPr>
                <a:t>Composition</a:t>
              </a:r>
            </a:p>
          </p:txBody>
        </p:sp>
        <p:sp>
          <p:nvSpPr>
            <p:cNvPr id="32" name="Freeform 31"/>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grpSp>
        <p:nvGrpSpPr>
          <p:cNvPr id="9" name="Group 40"/>
          <p:cNvGrpSpPr/>
          <p:nvPr/>
        </p:nvGrpSpPr>
        <p:grpSpPr>
          <a:xfrm>
            <a:off x="2514600" y="2743200"/>
            <a:ext cx="4310062" cy="906462"/>
            <a:chOff x="3124200" y="5486400"/>
            <a:chExt cx="4310062" cy="906462"/>
          </a:xfrm>
        </p:grpSpPr>
        <p:pic>
          <p:nvPicPr>
            <p:cNvPr id="36" name="Picture 3"/>
            <p:cNvPicPr>
              <a:picLocks noChangeAspect="1" noChangeArrowheads="1"/>
            </p:cNvPicPr>
            <p:nvPr/>
          </p:nvPicPr>
          <p:blipFill>
            <a:blip r:embed="rId3" cstate="print"/>
            <a:srcRect/>
            <a:stretch>
              <a:fillRect/>
            </a:stretch>
          </p:blipFill>
          <p:spPr bwMode="auto">
            <a:xfrm>
              <a:off x="3124200" y="5486400"/>
              <a:ext cx="976312" cy="857250"/>
            </a:xfrm>
            <a:prstGeom prst="rect">
              <a:avLst/>
            </a:prstGeom>
            <a:noFill/>
          </p:spPr>
        </p:pic>
        <p:pic>
          <p:nvPicPr>
            <p:cNvPr id="37" name="Picture 4"/>
            <p:cNvPicPr>
              <a:picLocks noChangeAspect="1" noChangeArrowheads="1"/>
            </p:cNvPicPr>
            <p:nvPr/>
          </p:nvPicPr>
          <p:blipFill>
            <a:blip r:embed="rId4" cstate="print"/>
            <a:srcRect r="38403"/>
            <a:stretch>
              <a:fillRect/>
            </a:stretch>
          </p:blipFill>
          <p:spPr bwMode="auto">
            <a:xfrm>
              <a:off x="3859212" y="5643562"/>
              <a:ext cx="2617788" cy="749300"/>
            </a:xfrm>
            <a:prstGeom prst="rect">
              <a:avLst/>
            </a:prstGeom>
            <a:noFill/>
          </p:spPr>
        </p:pic>
        <p:sp>
          <p:nvSpPr>
            <p:cNvPr id="38" name="Rectangle 5"/>
            <p:cNvSpPr>
              <a:spLocks noChangeArrowheads="1"/>
            </p:cNvSpPr>
            <p:nvPr/>
          </p:nvSpPr>
          <p:spPr bwMode="auto">
            <a:xfrm>
              <a:off x="4419600" y="5638800"/>
              <a:ext cx="1566864"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dirty="0">
                  <a:ln>
                    <a:noFill/>
                  </a:ln>
                  <a:solidFill>
                    <a:schemeClr val="tx1"/>
                  </a:solidFill>
                  <a:effectLst/>
                  <a:latin typeface="Calibri" pitchFamily="34" charset="0"/>
                  <a:cs typeface="Arial" pitchFamily="34" charset="0"/>
                </a:rPr>
                <a:t>New Function 3</a:t>
              </a:r>
              <a:br>
                <a:rPr kumimoji="0" lang="en-GB" sz="1100" b="0" i="0" u="none" strike="noStrike" cap="none" normalizeH="0" baseline="0" dirty="0">
                  <a:ln>
                    <a:noFill/>
                  </a:ln>
                  <a:solidFill>
                    <a:schemeClr val="tx1"/>
                  </a:solidFill>
                  <a:effectLst/>
                  <a:latin typeface="Times New Roman" pitchFamily="18" charset="0"/>
                  <a:cs typeface="Arial" pitchFamily="34" charset="0"/>
                </a:rPr>
              </a:br>
              <a:r>
                <a:rPr kumimoji="0" lang="en-GB" sz="1100" b="0" i="0" u="none" strike="noStrike" cap="none" normalizeH="0" baseline="0" dirty="0">
                  <a:ln>
                    <a:noFill/>
                  </a:ln>
                  <a:solidFill>
                    <a:schemeClr val="tx1"/>
                  </a:solidFill>
                  <a:effectLst/>
                  <a:latin typeface="Calibri" pitchFamily="34" charset="0"/>
                  <a:cs typeface="Arial" pitchFamily="34" charset="0"/>
                </a:rPr>
                <a:t>pineapple -&gt; banana</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40" name="Picture 2"/>
            <p:cNvPicPr>
              <a:picLocks noChangeAspect="1" noChangeArrowheads="1"/>
            </p:cNvPicPr>
            <p:nvPr/>
          </p:nvPicPr>
          <p:blipFill>
            <a:blip r:embed="rId5" cstate="print"/>
            <a:srcRect/>
            <a:stretch>
              <a:fillRect/>
            </a:stretch>
          </p:blipFill>
          <p:spPr bwMode="auto">
            <a:xfrm>
              <a:off x="6553200" y="5715000"/>
              <a:ext cx="881062" cy="604838"/>
            </a:xfrm>
            <a:prstGeom prst="rect">
              <a:avLst/>
            </a:prstGeom>
            <a:noFill/>
          </p:spPr>
        </p:pic>
      </p:grpSp>
      <p:grpSp>
        <p:nvGrpSpPr>
          <p:cNvPr id="10" name="Group 41"/>
          <p:cNvGrpSpPr/>
          <p:nvPr/>
        </p:nvGrpSpPr>
        <p:grpSpPr>
          <a:xfrm>
            <a:off x="4572000" y="2514600"/>
            <a:ext cx="2514954" cy="379414"/>
            <a:chOff x="3810000" y="5866398"/>
            <a:chExt cx="1981554" cy="990016"/>
          </a:xfrm>
        </p:grpSpPr>
        <p:sp>
          <p:nvSpPr>
            <p:cNvPr id="44" name="TextBox 43"/>
            <p:cNvSpPr txBox="1"/>
            <p:nvPr/>
          </p:nvSpPr>
          <p:spPr>
            <a:xfrm rot="237361" flipH="1">
              <a:off x="4278137" y="5866398"/>
              <a:ext cx="1513417" cy="369332"/>
            </a:xfrm>
            <a:prstGeom prst="rect">
              <a:avLst/>
            </a:prstGeom>
            <a:noFill/>
          </p:spPr>
          <p:txBody>
            <a:bodyPr wrap="square" rtlCol="0">
              <a:spAutoFit/>
            </a:bodyPr>
            <a:lstStyle/>
            <a:p>
              <a:r>
                <a:rPr lang="en-GB" dirty="0">
                  <a:solidFill>
                    <a:srgbClr val="C00000"/>
                  </a:solidFill>
                  <a:latin typeface="Conformity" pitchFamily="2" charset="0"/>
                </a:rPr>
                <a:t>New function</a:t>
              </a:r>
            </a:p>
          </p:txBody>
        </p:sp>
        <p:sp>
          <p:nvSpPr>
            <p:cNvPr id="45" name="Freeform 44"/>
            <p:cNvSpPr/>
            <p:nvPr/>
          </p:nvSpPr>
          <p:spPr>
            <a:xfrm rot="5400000" flipH="1" flipV="1">
              <a:off x="3650456" y="6255544"/>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1" name="TextBox 40"/>
          <p:cNvSpPr txBox="1"/>
          <p:nvPr/>
        </p:nvSpPr>
        <p:spPr>
          <a:xfrm flipH="1">
            <a:off x="5166150" y="4028708"/>
            <a:ext cx="2453849" cy="646331"/>
          </a:xfrm>
          <a:prstGeom prst="rect">
            <a:avLst/>
          </a:prstGeom>
          <a:noFill/>
        </p:spPr>
        <p:txBody>
          <a:bodyPr wrap="square" rtlCol="0">
            <a:spAutoFit/>
          </a:bodyPr>
          <a:lstStyle/>
          <a:p>
            <a:r>
              <a:rPr lang="en-GB" dirty="0">
                <a:solidFill>
                  <a:srgbClr val="C00000"/>
                </a:solidFill>
                <a:latin typeface="Conformity" pitchFamily="2" charset="0"/>
              </a:rPr>
              <a:t>Can't tell it was built from smaller functions!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a:t>
            </a:r>
            <a:r>
              <a:rPr lang="en-GB" baseline="0" dirty="0"/>
              <a:t> flow</a:t>
            </a:r>
            <a:endParaRPr lang="en-GB" dirty="0"/>
          </a:p>
        </p:txBody>
      </p:sp>
      <p:sp>
        <p:nvSpPr>
          <p:cNvPr id="4" name="TextBox 3"/>
          <p:cNvSpPr txBox="1"/>
          <p:nvPr/>
        </p:nvSpPr>
        <p:spPr>
          <a:xfrm>
            <a:off x="533400" y="1447800"/>
            <a:ext cx="8077200" cy="3416320"/>
          </a:xfrm>
          <a:prstGeom prst="rect">
            <a:avLst/>
          </a:prstGeom>
          <a:noFill/>
        </p:spPr>
        <p:txBody>
          <a:bodyPr wrap="square" rtlCol="0">
            <a:spAutoFit/>
          </a:bodyPr>
          <a:lstStyle/>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executeUseCase</a:t>
            </a:r>
            <a:r>
              <a:rPr lang="en-GB" sz="2400" dirty="0">
                <a:latin typeface="Consolas" pitchFamily="49" charset="0"/>
                <a:cs typeface="Consolas" pitchFamily="49" charset="0"/>
              </a:rPr>
              <a:t> = </a:t>
            </a:r>
            <a:r>
              <a:rPr lang="en-GB" sz="2400" dirty="0" err="1">
                <a:latin typeface="Consolas" pitchFamily="49" charset="0"/>
                <a:cs typeface="Consolas" pitchFamily="49" charset="0"/>
              </a:rPr>
              <a:t>R.pipe</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receiveRequest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validateRequest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canonicalizeEmail</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updateDbFromRequest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sendEmail</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returnMessage</a:t>
            </a:r>
            <a:endParaRPr lang="en-GB" sz="2400" dirty="0">
              <a:latin typeface="Consolas" pitchFamily="49" charset="0"/>
              <a:cs typeface="Consolas" pitchFamily="49" charset="0"/>
            </a:endParaRPr>
          </a:p>
          <a:p>
            <a:r>
              <a:rPr lang="en-GB" sz="2400" dirty="0">
                <a:latin typeface="Consolas" pitchFamily="49" charset="0"/>
                <a:cs typeface="Consolas" pitchFamily="49" charset="0"/>
              </a:rPr>
              <a:t>);</a:t>
            </a:r>
          </a:p>
        </p:txBody>
      </p:sp>
      <p:grpSp>
        <p:nvGrpSpPr>
          <p:cNvPr id="3" name="Group 2">
            <a:extLst>
              <a:ext uri="{FF2B5EF4-FFF2-40B4-BE49-F238E27FC236}">
                <a16:creationId xmlns:a16="http://schemas.microsoft.com/office/drawing/2014/main" id="{7E2FEF16-4C88-C148-9083-D568F47123F5}"/>
              </a:ext>
            </a:extLst>
          </p:cNvPr>
          <p:cNvGrpSpPr/>
          <p:nvPr/>
        </p:nvGrpSpPr>
        <p:grpSpPr>
          <a:xfrm>
            <a:off x="5122638" y="1893499"/>
            <a:ext cx="3035922" cy="998268"/>
            <a:chOff x="5122638" y="1893499"/>
            <a:chExt cx="3035922" cy="998268"/>
          </a:xfrm>
        </p:grpSpPr>
        <p:sp>
          <p:nvSpPr>
            <p:cNvPr id="6" name="TextBox 5"/>
            <p:cNvSpPr txBox="1"/>
            <p:nvPr/>
          </p:nvSpPr>
          <p:spPr>
            <a:xfrm>
              <a:off x="5943600" y="1893499"/>
              <a:ext cx="2214960" cy="646331"/>
            </a:xfrm>
            <a:prstGeom prst="rect">
              <a:avLst/>
            </a:prstGeom>
            <a:noFill/>
          </p:spPr>
          <p:txBody>
            <a:bodyPr wrap="square" rtlCol="0">
              <a:spAutoFit/>
            </a:bodyPr>
            <a:lstStyle/>
            <a:p>
              <a:r>
                <a:rPr lang="en-GB" dirty="0" err="1">
                  <a:solidFill>
                    <a:srgbClr val="C00000"/>
                  </a:solidFill>
                  <a:latin typeface="Conformity" pitchFamily="2" charset="0"/>
                </a:rPr>
                <a:t>Ramda</a:t>
              </a:r>
              <a:r>
                <a:rPr lang="en-GB" dirty="0">
                  <a:solidFill>
                    <a:srgbClr val="C00000"/>
                  </a:solidFill>
                  <a:latin typeface="Conformity" pitchFamily="2" charset="0"/>
                </a:rPr>
                <a:t> left-to-right composition</a:t>
              </a:r>
            </a:p>
          </p:txBody>
        </p:sp>
        <p:sp>
          <p:nvSpPr>
            <p:cNvPr id="7" name="Freeform 6"/>
            <p:cNvSpPr/>
            <p:nvPr/>
          </p:nvSpPr>
          <p:spPr>
            <a:xfrm rot="16452340" flipH="1" flipV="1">
              <a:off x="5364685" y="2143214"/>
              <a:ext cx="506506" cy="990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459846 w 1612371"/>
                <a:gd name="connsiteY0" fmla="*/ 920396 h 4156780"/>
                <a:gd name="connsiteX1" fmla="*/ 145521 w 1612371"/>
                <a:gd name="connsiteY1" fmla="*/ 539396 h 4156780"/>
                <a:gd name="connsiteX2" fmla="*/ 1332971 w 1612371"/>
                <a:gd name="connsiteY2" fmla="*/ 4156779 h 4156780"/>
                <a:gd name="connsiteX0" fmla="*/ 459846 w 2188634"/>
                <a:gd name="connsiteY0" fmla="*/ 920398 h 4156780"/>
                <a:gd name="connsiteX1" fmla="*/ 145521 w 2188634"/>
                <a:gd name="connsiteY1" fmla="*/ 539398 h 4156780"/>
                <a:gd name="connsiteX2" fmla="*/ 1332971 w 2188634"/>
                <a:gd name="connsiteY2" fmla="*/ 4156781 h 4156780"/>
                <a:gd name="connsiteX0" fmla="*/ 0 w 873125"/>
                <a:gd name="connsiteY0" fmla="*/ 0 h 3236384"/>
                <a:gd name="connsiteX1" fmla="*/ 873125 w 873125"/>
                <a:gd name="connsiteY1" fmla="*/ 3236383 h 3236384"/>
                <a:gd name="connsiteX0" fmla="*/ 261938 w 261938"/>
                <a:gd name="connsiteY0" fmla="*/ 0 h 1912407"/>
                <a:gd name="connsiteX1" fmla="*/ 0 w 261938"/>
                <a:gd name="connsiteY1" fmla="*/ 1912408 h 1912407"/>
                <a:gd name="connsiteX0" fmla="*/ 261938 w 543393"/>
                <a:gd name="connsiteY0" fmla="*/ 0 h 1912409"/>
                <a:gd name="connsiteX1" fmla="*/ 0 w 543393"/>
                <a:gd name="connsiteY1" fmla="*/ 1912408 h 1912409"/>
                <a:gd name="connsiteX0" fmla="*/ 261938 w 580373"/>
                <a:gd name="connsiteY0" fmla="*/ 0 h 1912407"/>
                <a:gd name="connsiteX1" fmla="*/ 0 w 580373"/>
                <a:gd name="connsiteY1" fmla="*/ 1912408 h 1912407"/>
                <a:gd name="connsiteX0" fmla="*/ 87314 w 580373"/>
                <a:gd name="connsiteY0" fmla="*/ 0 h 1912409"/>
                <a:gd name="connsiteX1" fmla="*/ 0 w 580373"/>
                <a:gd name="connsiteY1" fmla="*/ 1912409 h 1912409"/>
              </a:gdLst>
              <a:ahLst/>
              <a:cxnLst>
                <a:cxn ang="0">
                  <a:pos x="connsiteX0" y="connsiteY0"/>
                </a:cxn>
                <a:cxn ang="0">
                  <a:pos x="connsiteX1" y="connsiteY1"/>
                </a:cxn>
              </a:cxnLst>
              <a:rect l="l" t="t" r="r" b="b"/>
              <a:pathLst>
                <a:path w="580373" h="1912409">
                  <a:moveTo>
                    <a:pt x="87314" y="0"/>
                  </a:moveTo>
                  <a:cubicBezTo>
                    <a:pt x="368769" y="957647"/>
                    <a:pt x="580373" y="1548388"/>
                    <a:pt x="0" y="1912409"/>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error generating function</a:t>
            </a:r>
          </a:p>
        </p:txBody>
      </p:sp>
      <p:sp>
        <p:nvSpPr>
          <p:cNvPr id="12" name="AutoShape 3"/>
          <p:cNvSpPr>
            <a:spLocks noChangeArrowheads="1"/>
          </p:cNvSpPr>
          <p:nvPr/>
        </p:nvSpPr>
        <p:spPr bwMode="auto">
          <a:xfrm>
            <a:off x="1447800" y="2743200"/>
            <a:ext cx="1143000" cy="5334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3" name="AutoShape 4"/>
          <p:cNvCxnSpPr>
            <a:cxnSpLocks noChangeShapeType="1"/>
            <a:stCxn id="18" idx="2"/>
            <a:endCxn id="25" idx="1"/>
          </p:cNvCxnSpPr>
          <p:nvPr/>
        </p:nvCxnSpPr>
        <p:spPr bwMode="auto">
          <a:xfrm rot="16200000" flipH="1">
            <a:off x="4743450" y="2647950"/>
            <a:ext cx="190500" cy="1295400"/>
          </a:xfrm>
          <a:prstGeom prst="curvedConnector2">
            <a:avLst/>
          </a:prstGeom>
          <a:noFill/>
          <a:ln w="57150">
            <a:solidFill>
              <a:srgbClr val="C00000"/>
            </a:solidFill>
            <a:round/>
            <a:headEnd/>
            <a:tailEnd type="triangle" w="med" len="med"/>
          </a:ln>
        </p:spPr>
      </p:cxnSp>
      <p:sp>
        <p:nvSpPr>
          <p:cNvPr id="16" name="AutoShape 9"/>
          <p:cNvSpPr>
            <a:spLocks noChangeArrowheads="1"/>
          </p:cNvSpPr>
          <p:nvPr/>
        </p:nvSpPr>
        <p:spPr bwMode="auto">
          <a:xfrm>
            <a:off x="5486400" y="2743200"/>
            <a:ext cx="1600200" cy="47625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Success</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18" name="AutoShape 12"/>
          <p:cNvSpPr>
            <a:spLocks noChangeArrowheads="1"/>
          </p:cNvSpPr>
          <p:nvPr/>
        </p:nvSpPr>
        <p:spPr bwMode="auto">
          <a:xfrm>
            <a:off x="3429000" y="2743200"/>
            <a:ext cx="1524000" cy="4572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Validate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cxnSp>
        <p:nvCxnSpPr>
          <p:cNvPr id="21" name="AutoShape 15"/>
          <p:cNvCxnSpPr>
            <a:cxnSpLocks noChangeShapeType="1"/>
            <a:stCxn id="18" idx="3"/>
            <a:endCxn id="16" idx="1"/>
          </p:cNvCxnSpPr>
          <p:nvPr/>
        </p:nvCxnSpPr>
        <p:spPr bwMode="auto">
          <a:xfrm>
            <a:off x="4953000" y="2971800"/>
            <a:ext cx="533400" cy="9525"/>
          </a:xfrm>
          <a:prstGeom prst="straightConnector1">
            <a:avLst/>
          </a:prstGeom>
          <a:noFill/>
          <a:ln w="57150">
            <a:solidFill>
              <a:srgbClr val="00B050"/>
            </a:solidFill>
            <a:round/>
            <a:headEnd/>
            <a:tailEnd type="triangle" w="med" len="med"/>
          </a:ln>
        </p:spPr>
      </p:cxnSp>
      <p:cxnSp>
        <p:nvCxnSpPr>
          <p:cNvPr id="23" name="AutoShape 15"/>
          <p:cNvCxnSpPr>
            <a:cxnSpLocks noChangeShapeType="1"/>
            <a:endCxn id="18" idx="1"/>
          </p:cNvCxnSpPr>
          <p:nvPr/>
        </p:nvCxnSpPr>
        <p:spPr bwMode="auto">
          <a:xfrm>
            <a:off x="2743200" y="2971800"/>
            <a:ext cx="685800" cy="0"/>
          </a:xfrm>
          <a:prstGeom prst="straightConnector1">
            <a:avLst/>
          </a:prstGeom>
          <a:noFill/>
          <a:ln w="57150">
            <a:solidFill>
              <a:srgbClr val="00B050"/>
            </a:solidFill>
            <a:round/>
            <a:headEnd/>
            <a:tailEnd type="triangle" w="med" len="med"/>
          </a:ln>
        </p:spPr>
      </p:cxnSp>
      <p:sp>
        <p:nvSpPr>
          <p:cNvPr id="25" name="AutoShape 9"/>
          <p:cNvSpPr>
            <a:spLocks noChangeArrowheads="1"/>
          </p:cNvSpPr>
          <p:nvPr/>
        </p:nvSpPr>
        <p:spPr bwMode="auto">
          <a:xfrm>
            <a:off x="5486400" y="3200400"/>
            <a:ext cx="16002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Failure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10" name="TextBox 9"/>
          <p:cNvSpPr txBox="1"/>
          <p:nvPr/>
        </p:nvSpPr>
        <p:spPr>
          <a:xfrm>
            <a:off x="1524000" y="4227255"/>
            <a:ext cx="5715000" cy="2246769"/>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validateInput</a:t>
            </a:r>
            <a:r>
              <a:rPr lang="en-GB" sz="2000" dirty="0">
                <a:latin typeface="Consolas" pitchFamily="49" charset="0"/>
                <a:cs typeface="Consolas" pitchFamily="49" charset="0"/>
              </a:rPr>
              <a:t> input =</a:t>
            </a:r>
          </a:p>
          <a:p>
            <a:r>
              <a:rPr lang="en-GB" sz="2000" dirty="0">
                <a:latin typeface="Consolas" pitchFamily="49" charset="0"/>
                <a:cs typeface="Consolas" pitchFamily="49" charset="0"/>
              </a:rPr>
              <a:t>   if input.name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"Name must not be blank"</a:t>
            </a:r>
          </a:p>
          <a:p>
            <a:r>
              <a:rPr lang="en-GB" sz="2000" dirty="0">
                <a:latin typeface="Consolas" pitchFamily="49" charset="0"/>
                <a:cs typeface="Consolas" pitchFamily="49" charset="0"/>
              </a:rPr>
              <a:t>   else if </a:t>
            </a:r>
            <a:r>
              <a:rPr lang="en-GB" sz="2000" dirty="0" err="1">
                <a:latin typeface="Consolas" pitchFamily="49" charset="0"/>
                <a:cs typeface="Consolas" pitchFamily="49" charset="0"/>
              </a:rPr>
              <a:t>input.email</a:t>
            </a:r>
            <a:r>
              <a:rPr lang="en-GB" sz="2000" dirty="0">
                <a:latin typeface="Consolas" pitchFamily="49" charset="0"/>
                <a:cs typeface="Consolas" pitchFamily="49" charset="0"/>
              </a:rPr>
              <a:t>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"Email must not be blank"</a:t>
            </a:r>
          </a:p>
          <a:p>
            <a:r>
              <a:rPr lang="en-GB" sz="2000" dirty="0">
                <a:latin typeface="Consolas" pitchFamily="49" charset="0"/>
                <a:cs typeface="Consolas" pitchFamily="49" charset="0"/>
              </a:rPr>
              <a:t>   else </a:t>
            </a:r>
          </a:p>
          <a:p>
            <a:r>
              <a:rPr lang="en-GB" sz="2000" dirty="0">
                <a:latin typeface="Consolas" pitchFamily="49" charset="0"/>
                <a:cs typeface="Consolas" pitchFamily="49" charset="0"/>
              </a:rPr>
              <a:t>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input  // happy path</a:t>
            </a:r>
          </a:p>
        </p:txBody>
      </p:sp>
      <p:sp>
        <p:nvSpPr>
          <p:cNvPr id="11" name="TextBox 10"/>
          <p:cNvSpPr txBox="1"/>
          <p:nvPr/>
        </p:nvSpPr>
        <p:spPr>
          <a:xfrm rot="21293867" flipH="1">
            <a:off x="6580346" y="3692122"/>
            <a:ext cx="2185775" cy="707886"/>
          </a:xfrm>
          <a:prstGeom prst="rect">
            <a:avLst/>
          </a:prstGeom>
          <a:noFill/>
        </p:spPr>
        <p:txBody>
          <a:bodyPr wrap="square" rtlCol="0">
            <a:spAutoFit/>
          </a:bodyPr>
          <a:lstStyle/>
          <a:p>
            <a:pPr algn="ctr"/>
            <a:r>
              <a:rPr lang="en-GB" sz="2000" dirty="0">
                <a:solidFill>
                  <a:srgbClr val="C00000"/>
                </a:solidFill>
                <a:latin typeface="Conformity" pitchFamily="2" charset="0"/>
              </a:rPr>
              <a:t>How do we model this as railway track?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Introducing switches</a:t>
            </a:r>
          </a:p>
        </p:txBody>
      </p:sp>
      <p:pic>
        <p:nvPicPr>
          <p:cNvPr id="50178" name="Picture 2"/>
          <p:cNvPicPr>
            <a:picLocks noChangeAspect="1" noChangeArrowheads="1"/>
          </p:cNvPicPr>
          <p:nvPr/>
        </p:nvPicPr>
        <p:blipFill>
          <a:blip r:embed="rId3" cstate="print"/>
          <a:srcRect/>
          <a:stretch>
            <a:fillRect/>
          </a:stretch>
        </p:blipFill>
        <p:spPr bwMode="auto">
          <a:xfrm>
            <a:off x="2014897" y="2743199"/>
            <a:ext cx="4556913" cy="1828801"/>
          </a:xfrm>
          <a:prstGeom prst="rect">
            <a:avLst/>
          </a:prstGeom>
          <a:noFill/>
          <a:ln w="9525">
            <a:noFill/>
            <a:miter lim="800000"/>
            <a:headEnd/>
            <a:tailEnd/>
          </a:ln>
        </p:spPr>
      </p:pic>
      <p:sp>
        <p:nvSpPr>
          <p:cNvPr id="6" name="TextBox 5"/>
          <p:cNvSpPr txBox="1"/>
          <p:nvPr/>
        </p:nvSpPr>
        <p:spPr>
          <a:xfrm rot="21600000">
            <a:off x="6400800" y="2895600"/>
            <a:ext cx="1743329" cy="584775"/>
          </a:xfrm>
          <a:prstGeom prst="rect">
            <a:avLst/>
          </a:prstGeom>
          <a:noFill/>
        </p:spPr>
        <p:txBody>
          <a:bodyPr wrap="square" rtlCol="0">
            <a:spAutoFit/>
          </a:bodyPr>
          <a:lstStyle/>
          <a:p>
            <a:r>
              <a:rPr lang="en-GB" sz="3200" dirty="0">
                <a:solidFill>
                  <a:srgbClr val="C00000"/>
                </a:solidFill>
                <a:latin typeface="Conformity" pitchFamily="2" charset="0"/>
              </a:rPr>
              <a:t>Success!</a:t>
            </a:r>
          </a:p>
        </p:txBody>
      </p:sp>
      <p:sp>
        <p:nvSpPr>
          <p:cNvPr id="7" name="TextBox 6"/>
          <p:cNvSpPr txBox="1"/>
          <p:nvPr/>
        </p:nvSpPr>
        <p:spPr>
          <a:xfrm rot="21600000">
            <a:off x="6410071" y="3733800"/>
            <a:ext cx="1743329" cy="584775"/>
          </a:xfrm>
          <a:prstGeom prst="rect">
            <a:avLst/>
          </a:prstGeom>
          <a:noFill/>
        </p:spPr>
        <p:txBody>
          <a:bodyPr wrap="square" rtlCol="0">
            <a:spAutoFit/>
          </a:bodyPr>
          <a:lstStyle/>
          <a:p>
            <a:r>
              <a:rPr lang="en-GB" sz="3200" dirty="0">
                <a:solidFill>
                  <a:srgbClr val="C00000"/>
                </a:solidFill>
                <a:latin typeface="Conformity" pitchFamily="2" charset="0"/>
              </a:rPr>
              <a:t>Failure</a:t>
            </a:r>
          </a:p>
        </p:txBody>
      </p:sp>
      <p:sp>
        <p:nvSpPr>
          <p:cNvPr id="8" name="TextBox 7"/>
          <p:cNvSpPr txBox="1"/>
          <p:nvPr/>
        </p:nvSpPr>
        <p:spPr>
          <a:xfrm rot="21600000">
            <a:off x="762000" y="2895600"/>
            <a:ext cx="1371600" cy="584775"/>
          </a:xfrm>
          <a:prstGeom prst="rect">
            <a:avLst/>
          </a:prstGeom>
          <a:noFill/>
        </p:spPr>
        <p:txBody>
          <a:bodyPr wrap="square" rtlCol="0">
            <a:spAutoFit/>
          </a:bodyPr>
          <a:lstStyle/>
          <a:p>
            <a:r>
              <a:rPr lang="en-GB" sz="3200" dirty="0">
                <a:solidFill>
                  <a:srgbClr val="C00000"/>
                </a:solidFill>
                <a:latin typeface="Conformity" pitchFamily="2" charset="0"/>
              </a:rPr>
              <a:t>Input -&gt;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Connecting switches</a:t>
            </a:r>
            <a:endParaRPr lang="en-GB" dirty="0"/>
          </a:p>
        </p:txBody>
      </p:sp>
      <p:grpSp>
        <p:nvGrpSpPr>
          <p:cNvPr id="3" name="Group 7"/>
          <p:cNvGrpSpPr/>
          <p:nvPr/>
        </p:nvGrpSpPr>
        <p:grpSpPr>
          <a:xfrm>
            <a:off x="381000" y="2450068"/>
            <a:ext cx="3300232" cy="1512332"/>
            <a:chOff x="685801" y="2057980"/>
            <a:chExt cx="2666999" cy="1222153"/>
          </a:xfrm>
        </p:grpSpPr>
        <p:pic>
          <p:nvPicPr>
            <p:cNvPr id="4"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7" name="TextBox 6"/>
            <p:cNvSpPr txBox="1"/>
            <p:nvPr/>
          </p:nvSpPr>
          <p:spPr>
            <a:xfrm>
              <a:off x="1486329" y="2057980"/>
              <a:ext cx="893588" cy="298466"/>
            </a:xfrm>
            <a:prstGeom prst="rect">
              <a:avLst/>
            </a:prstGeom>
            <a:noFill/>
          </p:spPr>
          <p:txBody>
            <a:bodyPr wrap="square" rtlCol="0">
              <a:spAutoFit/>
            </a:bodyPr>
            <a:lstStyle/>
            <a:p>
              <a:r>
                <a:rPr lang="en-GB" dirty="0"/>
                <a:t>Validate</a:t>
              </a:r>
            </a:p>
          </p:txBody>
        </p:sp>
      </p:grpSp>
      <p:grpSp>
        <p:nvGrpSpPr>
          <p:cNvPr id="5" name="Group 8"/>
          <p:cNvGrpSpPr/>
          <p:nvPr/>
        </p:nvGrpSpPr>
        <p:grpSpPr>
          <a:xfrm>
            <a:off x="5105400" y="2450069"/>
            <a:ext cx="3166164" cy="1512336"/>
            <a:chOff x="685801" y="2006228"/>
            <a:chExt cx="2666999" cy="1273905"/>
          </a:xfrm>
        </p:grpSpPr>
        <p:pic>
          <p:nvPicPr>
            <p:cNvPr id="1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1499974" y="2006228"/>
              <a:ext cx="983052" cy="311104"/>
            </a:xfrm>
            <a:prstGeom prst="rect">
              <a:avLst/>
            </a:prstGeom>
            <a:noFill/>
          </p:spPr>
          <p:txBody>
            <a:bodyPr wrap="square" rtlCol="0">
              <a:spAutoFit/>
            </a:bodyPr>
            <a:lstStyle/>
            <a:p>
              <a:r>
                <a:rPr lang="en-GB" dirty="0" err="1"/>
                <a:t>UpdateDb</a:t>
              </a:r>
              <a:endParaRPr lang="en-GB" dirty="0"/>
            </a:p>
          </p:txBody>
        </p:sp>
      </p:grpSp>
      <p:sp>
        <p:nvSpPr>
          <p:cNvPr id="49154" name="AutoShape 2"/>
          <p:cNvSpPr>
            <a:spLocks noChangeArrowheads="1"/>
          </p:cNvSpPr>
          <p:nvPr/>
        </p:nvSpPr>
        <p:spPr bwMode="auto">
          <a:xfrm>
            <a:off x="3505200" y="2514600"/>
            <a:ext cx="14478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1" u="none" strike="noStrike" cap="none" normalizeH="0" baseline="0" dirty="0">
                <a:ln>
                  <a:noFill/>
                </a:ln>
                <a:solidFill>
                  <a:schemeClr val="tx1"/>
                </a:solidFill>
                <a:effectLst/>
                <a:latin typeface="Calibri" pitchFamily="34" charset="0"/>
                <a:cs typeface="Arial" pitchFamily="34" charset="0"/>
              </a:rPr>
              <a:t>on success</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49155" name="AutoShape 3"/>
          <p:cNvSpPr>
            <a:spLocks noChangeArrowheads="1"/>
          </p:cNvSpPr>
          <p:nvPr/>
        </p:nvSpPr>
        <p:spPr bwMode="auto">
          <a:xfrm>
            <a:off x="3581400" y="3581400"/>
            <a:ext cx="9906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1" u="none" strike="noStrike" cap="none" normalizeH="0" baseline="0" dirty="0">
                <a:ln>
                  <a:noFill/>
                </a:ln>
                <a:solidFill>
                  <a:schemeClr val="tx1"/>
                </a:solidFill>
                <a:effectLst/>
                <a:latin typeface="Calibri" pitchFamily="34" charset="0"/>
                <a:cs typeface="Arial" pitchFamily="34" charset="0"/>
              </a:rPr>
              <a:t>bypass</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cxnSp>
        <p:nvCxnSpPr>
          <p:cNvPr id="15" name="AutoShape 15"/>
          <p:cNvCxnSpPr>
            <a:cxnSpLocks noChangeShapeType="1"/>
          </p:cNvCxnSpPr>
          <p:nvPr/>
        </p:nvCxnSpPr>
        <p:spPr bwMode="auto">
          <a:xfrm>
            <a:off x="3581400" y="2971800"/>
            <a:ext cx="1524000" cy="0"/>
          </a:xfrm>
          <a:prstGeom prst="straightConnector1">
            <a:avLst/>
          </a:prstGeom>
          <a:noFill/>
          <a:ln w="57150">
            <a:solidFill>
              <a:srgbClr val="00B050"/>
            </a:solidFill>
            <a:round/>
            <a:headEnd/>
            <a:tailEnd type="triangle" w="med" len="med"/>
          </a:ln>
        </p:spPr>
      </p:cxnSp>
      <p:cxnSp>
        <p:nvCxnSpPr>
          <p:cNvPr id="22" name="AutoShape 4"/>
          <p:cNvCxnSpPr>
            <a:cxnSpLocks noChangeShapeType="1"/>
          </p:cNvCxnSpPr>
          <p:nvPr/>
        </p:nvCxnSpPr>
        <p:spPr bwMode="auto">
          <a:xfrm>
            <a:off x="3581400" y="3505200"/>
            <a:ext cx="4419600" cy="609600"/>
          </a:xfrm>
          <a:prstGeom prst="curvedConnector3">
            <a:avLst>
              <a:gd name="adj1" fmla="val 50000"/>
            </a:avLst>
          </a:prstGeom>
          <a:noFill/>
          <a:ln w="57150">
            <a:solidFill>
              <a:srgbClr val="C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5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Connecting switches</a:t>
            </a:r>
            <a:endParaRPr lang="en-GB" dirty="0"/>
          </a:p>
        </p:txBody>
      </p:sp>
      <p:pic>
        <p:nvPicPr>
          <p:cNvPr id="49153" name="Picture 1"/>
          <p:cNvPicPr>
            <a:picLocks noChangeAspect="1" noChangeArrowheads="1"/>
          </p:cNvPicPr>
          <p:nvPr/>
        </p:nvPicPr>
        <p:blipFill>
          <a:blip r:embed="rId3" cstate="print"/>
          <a:srcRect r="33654"/>
          <a:stretch>
            <a:fillRect/>
          </a:stretch>
        </p:blipFill>
        <p:spPr bwMode="auto">
          <a:xfrm>
            <a:off x="1143000" y="2362201"/>
            <a:ext cx="6172200" cy="1587776"/>
          </a:xfrm>
          <a:prstGeom prst="rect">
            <a:avLst/>
          </a:prstGeom>
          <a:noFill/>
          <a:ln w="9525">
            <a:noFill/>
            <a:miter lim="800000"/>
            <a:headEnd/>
            <a:tailEnd/>
          </a:ln>
        </p:spPr>
      </p:pic>
      <p:sp>
        <p:nvSpPr>
          <p:cNvPr id="15" name="TextBox 14"/>
          <p:cNvSpPr txBox="1"/>
          <p:nvPr/>
        </p:nvSpPr>
        <p:spPr>
          <a:xfrm>
            <a:off x="2438400" y="2362200"/>
            <a:ext cx="1447800" cy="369332"/>
          </a:xfrm>
          <a:prstGeom prst="rect">
            <a:avLst/>
          </a:prstGeom>
          <a:noFill/>
        </p:spPr>
        <p:txBody>
          <a:bodyPr wrap="square" rtlCol="0">
            <a:spAutoFit/>
          </a:bodyPr>
          <a:lstStyle/>
          <a:p>
            <a:r>
              <a:rPr lang="en-GB" dirty="0"/>
              <a:t>Validate</a:t>
            </a:r>
          </a:p>
        </p:txBody>
      </p:sp>
      <p:sp>
        <p:nvSpPr>
          <p:cNvPr id="16" name="TextBox 15"/>
          <p:cNvSpPr txBox="1"/>
          <p:nvPr/>
        </p:nvSpPr>
        <p:spPr>
          <a:xfrm>
            <a:off x="5257800" y="2362200"/>
            <a:ext cx="1447800" cy="369332"/>
          </a:xfrm>
          <a:prstGeom prst="rect">
            <a:avLst/>
          </a:prstGeom>
          <a:noFill/>
        </p:spPr>
        <p:txBody>
          <a:bodyPr wrap="square" rtlCol="0">
            <a:spAutoFit/>
          </a:bodyPr>
          <a:lstStyle/>
          <a:p>
            <a:r>
              <a:rPr lang="en-GB" dirty="0" err="1"/>
              <a:t>UpdateDb</a:t>
            </a:r>
            <a:endParaRPr lang="en-GB" dirty="0"/>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Connecting switches</a:t>
            </a:r>
            <a:endParaRPr lang="en-GB" dirty="0"/>
          </a:p>
        </p:txBody>
      </p:sp>
      <p:grpSp>
        <p:nvGrpSpPr>
          <p:cNvPr id="8" name="Group 7"/>
          <p:cNvGrpSpPr/>
          <p:nvPr/>
        </p:nvGrpSpPr>
        <p:grpSpPr>
          <a:xfrm>
            <a:off x="381000" y="2373868"/>
            <a:ext cx="2666999" cy="1283732"/>
            <a:chOff x="685801" y="1996401"/>
            <a:chExt cx="2666999" cy="1283732"/>
          </a:xfrm>
        </p:grpSpPr>
        <p:pic>
          <p:nvPicPr>
            <p:cNvPr id="4"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7" name="TextBox 6"/>
            <p:cNvSpPr txBox="1"/>
            <p:nvPr/>
          </p:nvSpPr>
          <p:spPr>
            <a:xfrm>
              <a:off x="1371600" y="1996401"/>
              <a:ext cx="1447800" cy="369332"/>
            </a:xfrm>
            <a:prstGeom prst="rect">
              <a:avLst/>
            </a:prstGeom>
            <a:noFill/>
          </p:spPr>
          <p:txBody>
            <a:bodyPr wrap="square" rtlCol="0">
              <a:spAutoFit/>
            </a:bodyPr>
            <a:lstStyle/>
            <a:p>
              <a:r>
                <a:rPr lang="en-GB" dirty="0"/>
                <a:t>Validate</a:t>
              </a:r>
            </a:p>
          </p:txBody>
        </p:sp>
      </p:grpSp>
      <p:grpSp>
        <p:nvGrpSpPr>
          <p:cNvPr id="9" name="Group 8"/>
          <p:cNvGrpSpPr/>
          <p:nvPr/>
        </p:nvGrpSpPr>
        <p:grpSpPr>
          <a:xfrm>
            <a:off x="3276599" y="2373868"/>
            <a:ext cx="2666999" cy="1283732"/>
            <a:chOff x="685801" y="1996401"/>
            <a:chExt cx="2666999" cy="1283732"/>
          </a:xfrm>
        </p:grpSpPr>
        <p:pic>
          <p:nvPicPr>
            <p:cNvPr id="1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1371600" y="1996401"/>
              <a:ext cx="1447800" cy="369332"/>
            </a:xfrm>
            <a:prstGeom prst="rect">
              <a:avLst/>
            </a:prstGeom>
            <a:noFill/>
          </p:spPr>
          <p:txBody>
            <a:bodyPr wrap="square" rtlCol="0">
              <a:spAutoFit/>
            </a:bodyPr>
            <a:lstStyle/>
            <a:p>
              <a:r>
                <a:rPr lang="en-GB" dirty="0" err="1"/>
                <a:t>UpdateDb</a:t>
              </a:r>
              <a:endParaRPr lang="en-GB" dirty="0"/>
            </a:p>
          </p:txBody>
        </p:sp>
      </p:grpSp>
      <p:grpSp>
        <p:nvGrpSpPr>
          <p:cNvPr id="12" name="Group 11"/>
          <p:cNvGrpSpPr/>
          <p:nvPr/>
        </p:nvGrpSpPr>
        <p:grpSpPr>
          <a:xfrm>
            <a:off x="6172200" y="2373868"/>
            <a:ext cx="2666999" cy="1283732"/>
            <a:chOff x="685801" y="1996401"/>
            <a:chExt cx="2666999" cy="1283732"/>
          </a:xfrm>
        </p:grpSpPr>
        <p:pic>
          <p:nvPicPr>
            <p:cNvPr id="13"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4" name="TextBox 13"/>
            <p:cNvSpPr txBox="1"/>
            <p:nvPr/>
          </p:nvSpPr>
          <p:spPr>
            <a:xfrm>
              <a:off x="1371600" y="1996401"/>
              <a:ext cx="1447800" cy="369332"/>
            </a:xfrm>
            <a:prstGeom prst="rect">
              <a:avLst/>
            </a:prstGeom>
            <a:noFill/>
          </p:spPr>
          <p:txBody>
            <a:bodyPr wrap="square" rtlCol="0">
              <a:spAutoFit/>
            </a:bodyPr>
            <a:lstStyle/>
            <a:p>
              <a:r>
                <a:rPr lang="en-GB" dirty="0" err="1"/>
                <a:t>SendEmail</a:t>
              </a:r>
              <a:endParaRPr lang="en-GB"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2" name="Title 1"/>
          <p:cNvSpPr>
            <a:spLocks noGrp="1"/>
          </p:cNvSpPr>
          <p:nvPr>
            <p:ph type="title"/>
          </p:nvPr>
        </p:nvSpPr>
        <p:spPr/>
        <p:txBody>
          <a:bodyPr/>
          <a:lstStyle/>
          <a:p>
            <a:r>
              <a:rPr lang="en-GB"/>
              <a:t>Connecting switches</a:t>
            </a:r>
            <a:endParaRPr lang="en-GB" dirty="0"/>
          </a:p>
        </p:txBody>
      </p:sp>
      <p:sp>
        <p:nvSpPr>
          <p:cNvPr id="15" name="TextBox 14"/>
          <p:cNvSpPr txBox="1"/>
          <p:nvPr/>
        </p:nvSpPr>
        <p:spPr>
          <a:xfrm>
            <a:off x="1600200" y="2362200"/>
            <a:ext cx="1447800" cy="369332"/>
          </a:xfrm>
          <a:prstGeom prst="rect">
            <a:avLst/>
          </a:prstGeom>
          <a:noFill/>
        </p:spPr>
        <p:txBody>
          <a:bodyPr wrap="square" rtlCol="0">
            <a:spAutoFit/>
          </a:bodyPr>
          <a:lstStyle/>
          <a:p>
            <a:r>
              <a:rPr lang="en-GB" dirty="0"/>
              <a:t>Validate</a:t>
            </a:r>
          </a:p>
        </p:txBody>
      </p:sp>
      <p:sp>
        <p:nvSpPr>
          <p:cNvPr id="16" name="TextBox 15"/>
          <p:cNvSpPr txBox="1"/>
          <p:nvPr/>
        </p:nvSpPr>
        <p:spPr>
          <a:xfrm>
            <a:off x="4038600" y="2362200"/>
            <a:ext cx="1447800" cy="369332"/>
          </a:xfrm>
          <a:prstGeom prst="rect">
            <a:avLst/>
          </a:prstGeom>
          <a:noFill/>
        </p:spPr>
        <p:txBody>
          <a:bodyPr wrap="square" rtlCol="0">
            <a:spAutoFit/>
          </a:bodyPr>
          <a:lstStyle/>
          <a:p>
            <a:r>
              <a:rPr lang="en-GB" dirty="0" err="1"/>
              <a:t>UpdateDb</a:t>
            </a:r>
            <a:endParaRPr lang="en-GB" dirty="0"/>
          </a:p>
        </p:txBody>
      </p:sp>
      <p:sp>
        <p:nvSpPr>
          <p:cNvPr id="17" name="TextBox 16"/>
          <p:cNvSpPr txBox="1"/>
          <p:nvPr/>
        </p:nvSpPr>
        <p:spPr>
          <a:xfrm>
            <a:off x="6400800" y="2362200"/>
            <a:ext cx="1447800" cy="369332"/>
          </a:xfrm>
          <a:prstGeom prst="rect">
            <a:avLst/>
          </a:prstGeom>
          <a:noFill/>
        </p:spPr>
        <p:txBody>
          <a:bodyPr wrap="square" rtlCol="0">
            <a:spAutoFit/>
          </a:bodyPr>
          <a:lstStyle/>
          <a:p>
            <a:r>
              <a:rPr lang="en-GB" dirty="0" err="1"/>
              <a:t>SendEmail</a:t>
            </a:r>
            <a:endParaRPr lang="en-GB" dirty="0"/>
          </a:p>
        </p:txBody>
      </p:sp>
      <p:sp>
        <p:nvSpPr>
          <p:cNvPr id="20" name="TextBox 19"/>
          <p:cNvSpPr txBox="1"/>
          <p:nvPr/>
        </p:nvSpPr>
        <p:spPr>
          <a:xfrm rot="21540000" flipH="1">
            <a:off x="2060163" y="4601998"/>
            <a:ext cx="6016937" cy="1200329"/>
          </a:xfrm>
          <a:prstGeom prst="rect">
            <a:avLst/>
          </a:prstGeom>
          <a:noFill/>
        </p:spPr>
        <p:txBody>
          <a:bodyPr wrap="square" rtlCol="0">
            <a:spAutoFit/>
          </a:bodyPr>
          <a:lstStyle/>
          <a:p>
            <a:pPr algn="ctr"/>
            <a:r>
              <a:rPr lang="en-GB" sz="2400" dirty="0">
                <a:solidFill>
                  <a:srgbClr val="C00000"/>
                </a:solidFill>
                <a:latin typeface="Conformity" pitchFamily="2" charset="0"/>
              </a:rPr>
              <a:t>This is the "two track" model – </a:t>
            </a:r>
            <a:br>
              <a:rPr lang="en-GB" sz="2400" dirty="0">
                <a:solidFill>
                  <a:srgbClr val="C00000"/>
                </a:solidFill>
                <a:latin typeface="Conformity" pitchFamily="2" charset="0"/>
              </a:rPr>
            </a:br>
            <a:r>
              <a:rPr lang="en-GB" sz="2400" dirty="0">
                <a:solidFill>
                  <a:srgbClr val="C00000"/>
                </a:solidFill>
                <a:latin typeface="Conformity" pitchFamily="2" charset="0"/>
              </a:rPr>
              <a:t>the basis for the "Railway Oriented Programming" approach to error handling.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The two-track model in practice</a:t>
            </a:r>
          </a:p>
        </p:txBody>
      </p:sp>
      <p:sp>
        <p:nvSpPr>
          <p:cNvPr id="4" name="Subtitle 3"/>
          <p:cNvSpPr>
            <a:spLocks noGrp="1"/>
          </p:cNvSpPr>
          <p:nvPr>
            <p:ph type="subTitle" idx="1"/>
          </p:nvPr>
        </p:nvSpPr>
        <p:spPr/>
        <p:txBody>
          <a:bodyPr/>
          <a:lstStyle/>
          <a:p>
            <a:endParaRPr lang="en-GB"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Composing switches</a:t>
            </a:r>
          </a:p>
        </p:txBody>
      </p:sp>
      <p:pic>
        <p:nvPicPr>
          <p:cNvPr id="48129"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6" name="Rectangle 5"/>
          <p:cNvSpPr/>
          <p:nvPr/>
        </p:nvSpPr>
        <p:spPr>
          <a:xfrm>
            <a:off x="13032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7" name="Rectangle 6"/>
          <p:cNvSpPr/>
          <p:nvPr/>
        </p:nvSpPr>
        <p:spPr>
          <a:xfrm>
            <a:off x="38862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8" name="Rectangle 7"/>
          <p:cNvSpPr/>
          <p:nvPr/>
        </p:nvSpPr>
        <p:spPr>
          <a:xfrm>
            <a:off x="62484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0" name="TextBox 9"/>
          <p:cNvSpPr txBox="1"/>
          <p:nvPr/>
        </p:nvSpPr>
        <p:spPr>
          <a:xfrm rot="21540000" flipH="1">
            <a:off x="920252" y="4228160"/>
            <a:ext cx="4264604" cy="707886"/>
          </a:xfrm>
          <a:prstGeom prst="rect">
            <a:avLst/>
          </a:prstGeom>
          <a:noFill/>
        </p:spPr>
        <p:txBody>
          <a:bodyPr wrap="square" rtlCol="0">
            <a:spAutoFit/>
          </a:bodyPr>
          <a:lstStyle/>
          <a:p>
            <a:pPr algn="ctr"/>
            <a:r>
              <a:rPr lang="en-GB" sz="2000" dirty="0">
                <a:solidFill>
                  <a:srgbClr val="C00000"/>
                </a:solidFill>
                <a:latin typeface="Conformity" pitchFamily="2" charset="0"/>
              </a:rPr>
              <a:t>Here we have a series of black box functions that are straddling a two-track railway.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Composing switches</a:t>
            </a:r>
          </a:p>
        </p:txBody>
      </p:sp>
      <p:pic>
        <p:nvPicPr>
          <p:cNvPr id="48129"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6" name="Rectangle 5"/>
          <p:cNvSpPr/>
          <p:nvPr/>
        </p:nvSpPr>
        <p:spPr>
          <a:xfrm>
            <a:off x="1303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7" name="Rectangle 6"/>
          <p:cNvSpPr/>
          <p:nvPr/>
        </p:nvSpPr>
        <p:spPr>
          <a:xfrm>
            <a:off x="3886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8" name="Rectangle 7"/>
          <p:cNvSpPr/>
          <p:nvPr/>
        </p:nvSpPr>
        <p:spPr>
          <a:xfrm>
            <a:off x="62484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0" name="TextBox 9"/>
          <p:cNvSpPr txBox="1"/>
          <p:nvPr/>
        </p:nvSpPr>
        <p:spPr>
          <a:xfrm rot="21540000" flipH="1">
            <a:off x="920252" y="4228160"/>
            <a:ext cx="4264604" cy="707886"/>
          </a:xfrm>
          <a:prstGeom prst="rect">
            <a:avLst/>
          </a:prstGeom>
          <a:noFill/>
        </p:spPr>
        <p:txBody>
          <a:bodyPr wrap="square" rtlCol="0">
            <a:spAutoFit/>
          </a:bodyPr>
          <a:lstStyle/>
          <a:p>
            <a:pPr algn="ctr"/>
            <a:r>
              <a:rPr lang="en-GB" sz="2000" dirty="0">
                <a:solidFill>
                  <a:srgbClr val="C00000"/>
                </a:solidFill>
                <a:latin typeface="Conformity" pitchFamily="2" charset="0"/>
              </a:rPr>
              <a:t>Here we have a series of black box functions that are straddling a two-track railway.</a:t>
            </a:r>
          </a:p>
        </p:txBody>
      </p:sp>
      <p:sp>
        <p:nvSpPr>
          <p:cNvPr id="11" name="TextBox 10"/>
          <p:cNvSpPr txBox="1"/>
          <p:nvPr/>
        </p:nvSpPr>
        <p:spPr>
          <a:xfrm rot="21540000" flipH="1">
            <a:off x="1758452" y="5144048"/>
            <a:ext cx="4264604" cy="400110"/>
          </a:xfrm>
          <a:prstGeom prst="rect">
            <a:avLst/>
          </a:prstGeom>
          <a:noFill/>
        </p:spPr>
        <p:txBody>
          <a:bodyPr wrap="square" rtlCol="0">
            <a:spAutoFit/>
          </a:bodyPr>
          <a:lstStyle/>
          <a:p>
            <a:r>
              <a:rPr lang="en-GB" sz="2000" dirty="0">
                <a:solidFill>
                  <a:srgbClr val="C00000"/>
                </a:solidFill>
                <a:latin typeface="Conformity" pitchFamily="2" charset="0"/>
              </a:rPr>
              <a:t>Inside each box there is a switch function.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p:cNvPicPr>
            <a:picLocks noChangeAspect="1" noChangeArrowheads="1"/>
          </p:cNvPicPr>
          <p:nvPr/>
        </p:nvPicPr>
        <p:blipFill>
          <a:blip r:embed="rId3"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3"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3"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Composing switches</a:t>
            </a:r>
          </a:p>
        </p:txBody>
      </p:sp>
      <p:sp>
        <p:nvSpPr>
          <p:cNvPr id="13" name="Rectangle 12"/>
          <p:cNvSpPr/>
          <p:nvPr/>
        </p:nvSpPr>
        <p:spPr>
          <a:xfrm>
            <a:off x="13350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15" name="Rectangle 14"/>
          <p:cNvSpPr/>
          <p:nvPr/>
        </p:nvSpPr>
        <p:spPr>
          <a:xfrm>
            <a:off x="37338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7" name="Rectangle 16"/>
          <p:cNvSpPr/>
          <p:nvPr/>
        </p:nvSpPr>
        <p:spPr>
          <a:xfrm>
            <a:off x="61722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8" name="Rectangle 12"/>
          <p:cNvSpPr>
            <a:spLocks noChangeArrowheads="1"/>
          </p:cNvSpPr>
          <p:nvPr/>
        </p:nvSpPr>
        <p:spPr bwMode="auto">
          <a:xfrm>
            <a:off x="2971800" y="27432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19" name="Rectangle 12"/>
          <p:cNvSpPr>
            <a:spLocks noChangeArrowheads="1"/>
          </p:cNvSpPr>
          <p:nvPr/>
        </p:nvSpPr>
        <p:spPr bwMode="auto">
          <a:xfrm>
            <a:off x="5334000" y="27432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22" name="TextBox 21"/>
          <p:cNvSpPr txBox="1"/>
          <p:nvPr/>
        </p:nvSpPr>
        <p:spPr>
          <a:xfrm>
            <a:off x="1219200" y="4353580"/>
            <a:ext cx="7010400" cy="523220"/>
          </a:xfrm>
          <a:prstGeom prst="rect">
            <a:avLst/>
          </a:prstGeom>
          <a:noFill/>
        </p:spPr>
        <p:txBody>
          <a:bodyPr wrap="square" rtlCol="0">
            <a:spAutoFit/>
          </a:bodyPr>
          <a:lstStyle/>
          <a:p>
            <a:r>
              <a:rPr lang="en-GB" sz="2800" dirty="0">
                <a:solidFill>
                  <a:srgbClr val="C00000"/>
                </a:solidFill>
                <a:latin typeface="Conformity" pitchFamily="2" charset="0"/>
              </a:rPr>
              <a:t>Composing one-track functions is fine...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Straying from the happy path...</a:t>
            </a:r>
          </a:p>
        </p:txBody>
      </p:sp>
      <p:sp>
        <p:nvSpPr>
          <p:cNvPr id="5" name="Subtitle 4"/>
          <p:cNvSpPr>
            <a:spLocks noGrp="1"/>
          </p:cNvSpPr>
          <p:nvPr>
            <p:ph type="subTitle" idx="1"/>
          </p:nvPr>
        </p:nvSpPr>
        <p:spPr/>
        <p:txBody>
          <a:bodyPr/>
          <a:lstStyle/>
          <a:p>
            <a:r>
              <a:rPr lang="en-GB" dirty="0"/>
              <a:t>What do you do when </a:t>
            </a:r>
            <a:br>
              <a:rPr lang="en-GB" dirty="0"/>
            </a:br>
            <a:r>
              <a:rPr lang="en-GB" dirty="0"/>
              <a:t>something goes wrong?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cstate="print"/>
          <a:srcRect l="12403" t="9877" r="10078" b="11111"/>
          <a:stretch>
            <a:fillRect/>
          </a:stretch>
        </p:blipFill>
        <p:spPr bwMode="auto">
          <a:xfrm>
            <a:off x="3429000" y="3429000"/>
            <a:ext cx="1905000" cy="6096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l="12403" t="9877" r="10078" b="11111"/>
          <a:stretch>
            <a:fillRect/>
          </a:stretch>
        </p:blipFill>
        <p:spPr bwMode="auto">
          <a:xfrm>
            <a:off x="5867400" y="3429000"/>
            <a:ext cx="1905000" cy="609600"/>
          </a:xfrm>
          <a:prstGeom prst="rect">
            <a:avLst/>
          </a:prstGeom>
          <a:noFill/>
          <a:ln w="9525">
            <a:noFill/>
            <a:miter lim="800000"/>
            <a:headEnd/>
            <a:tailEnd/>
          </a:ln>
        </p:spPr>
      </p:pic>
      <p:pic>
        <p:nvPicPr>
          <p:cNvPr id="117763" name="Picture 3"/>
          <p:cNvPicPr>
            <a:picLocks noChangeAspect="1" noChangeArrowheads="1"/>
          </p:cNvPicPr>
          <p:nvPr/>
        </p:nvPicPr>
        <p:blipFill>
          <a:blip r:embed="rId3" cstate="print"/>
          <a:srcRect l="12403" t="9877" r="10078" b="11111"/>
          <a:stretch>
            <a:fillRect/>
          </a:stretch>
        </p:blipFill>
        <p:spPr bwMode="auto">
          <a:xfrm>
            <a:off x="1066800" y="3429000"/>
            <a:ext cx="1905000" cy="609600"/>
          </a:xfrm>
          <a:prstGeom prst="rect">
            <a:avLst/>
          </a:prstGeom>
          <a:noFill/>
          <a:ln w="9525">
            <a:noFill/>
            <a:miter lim="800000"/>
            <a:headEnd/>
            <a:tailEnd/>
          </a:ln>
        </p:spPr>
      </p:pic>
      <p:pic>
        <p:nvPicPr>
          <p:cNvPr id="20" name="Picture 4"/>
          <p:cNvPicPr>
            <a:picLocks noChangeAspect="1" noChangeArrowheads="1"/>
          </p:cNvPicPr>
          <p:nvPr/>
        </p:nvPicPr>
        <p:blipFill>
          <a:blip r:embed="rId4"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4"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4"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Composing switches</a:t>
            </a:r>
          </a:p>
        </p:txBody>
      </p:sp>
      <p:sp>
        <p:nvSpPr>
          <p:cNvPr id="13" name="Rectangle 12"/>
          <p:cNvSpPr/>
          <p:nvPr/>
        </p:nvSpPr>
        <p:spPr>
          <a:xfrm>
            <a:off x="13350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15" name="Rectangle 14"/>
          <p:cNvSpPr/>
          <p:nvPr/>
        </p:nvSpPr>
        <p:spPr>
          <a:xfrm>
            <a:off x="37338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7" name="Rectangle 16"/>
          <p:cNvSpPr/>
          <p:nvPr/>
        </p:nvSpPr>
        <p:spPr>
          <a:xfrm>
            <a:off x="61722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8" name="Rectangle 12"/>
          <p:cNvSpPr>
            <a:spLocks noChangeArrowheads="1"/>
          </p:cNvSpPr>
          <p:nvPr/>
        </p:nvSpPr>
        <p:spPr bwMode="auto">
          <a:xfrm>
            <a:off x="2971800" y="31115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19" name="Rectangle 12"/>
          <p:cNvSpPr>
            <a:spLocks noChangeArrowheads="1"/>
          </p:cNvSpPr>
          <p:nvPr/>
        </p:nvSpPr>
        <p:spPr bwMode="auto">
          <a:xfrm>
            <a:off x="5334000" y="31115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16" name="TextBox 15"/>
          <p:cNvSpPr txBox="1"/>
          <p:nvPr/>
        </p:nvSpPr>
        <p:spPr>
          <a:xfrm>
            <a:off x="1066800" y="4343400"/>
            <a:ext cx="6019800" cy="523220"/>
          </a:xfrm>
          <a:prstGeom prst="rect">
            <a:avLst/>
          </a:prstGeom>
          <a:noFill/>
        </p:spPr>
        <p:txBody>
          <a:bodyPr wrap="square" rtlCol="0">
            <a:spAutoFit/>
          </a:bodyPr>
          <a:lstStyle/>
          <a:p>
            <a:r>
              <a:rPr lang="en-GB" sz="2800" dirty="0">
                <a:solidFill>
                  <a:srgbClr val="C00000"/>
                </a:solidFill>
                <a:latin typeface="Conformity" pitchFamily="2" charset="0"/>
              </a:rPr>
              <a:t>... and composing two-track functions is fine...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cstate="print"/>
          <a:srcRect l="27907" t="9877" r="10078" b="11111"/>
          <a:stretch>
            <a:fillRect/>
          </a:stretch>
        </p:blipFill>
        <p:spPr bwMode="auto">
          <a:xfrm>
            <a:off x="3810000" y="3429000"/>
            <a:ext cx="1524000" cy="6096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l="31008" t="9877" r="10078" b="11111"/>
          <a:stretch>
            <a:fillRect/>
          </a:stretch>
        </p:blipFill>
        <p:spPr bwMode="auto">
          <a:xfrm>
            <a:off x="6324600" y="3429000"/>
            <a:ext cx="1447800" cy="609600"/>
          </a:xfrm>
          <a:prstGeom prst="rect">
            <a:avLst/>
          </a:prstGeom>
          <a:noFill/>
          <a:ln w="9525">
            <a:noFill/>
            <a:miter lim="800000"/>
            <a:headEnd/>
            <a:tailEnd/>
          </a:ln>
        </p:spPr>
      </p:pic>
      <p:pic>
        <p:nvPicPr>
          <p:cNvPr id="117763" name="Picture 3"/>
          <p:cNvPicPr>
            <a:picLocks noChangeAspect="1" noChangeArrowheads="1"/>
          </p:cNvPicPr>
          <p:nvPr/>
        </p:nvPicPr>
        <p:blipFill>
          <a:blip r:embed="rId3" cstate="print"/>
          <a:srcRect l="31008" t="9877" r="10078" b="11111"/>
          <a:stretch>
            <a:fillRect/>
          </a:stretch>
        </p:blipFill>
        <p:spPr bwMode="auto">
          <a:xfrm>
            <a:off x="1524000" y="3429000"/>
            <a:ext cx="1447800" cy="609600"/>
          </a:xfrm>
          <a:prstGeom prst="rect">
            <a:avLst/>
          </a:prstGeom>
          <a:noFill/>
          <a:ln w="9525">
            <a:noFill/>
            <a:miter lim="800000"/>
            <a:headEnd/>
            <a:tailEnd/>
          </a:ln>
        </p:spPr>
      </p:pic>
      <p:pic>
        <p:nvPicPr>
          <p:cNvPr id="20" name="Picture 4"/>
          <p:cNvPicPr>
            <a:picLocks noChangeAspect="1" noChangeArrowheads="1"/>
          </p:cNvPicPr>
          <p:nvPr/>
        </p:nvPicPr>
        <p:blipFill>
          <a:blip r:embed="rId4"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4"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4"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Composing switches</a:t>
            </a:r>
          </a:p>
        </p:txBody>
      </p:sp>
      <p:sp>
        <p:nvSpPr>
          <p:cNvPr id="13" name="Rectangle 12"/>
          <p:cNvSpPr/>
          <p:nvPr/>
        </p:nvSpPr>
        <p:spPr>
          <a:xfrm>
            <a:off x="13350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15" name="Rectangle 14"/>
          <p:cNvSpPr/>
          <p:nvPr/>
        </p:nvSpPr>
        <p:spPr>
          <a:xfrm>
            <a:off x="37338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7" name="Rectangle 16"/>
          <p:cNvSpPr/>
          <p:nvPr/>
        </p:nvSpPr>
        <p:spPr>
          <a:xfrm>
            <a:off x="61722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18786" name="Rectangle 2"/>
          <p:cNvSpPr>
            <a:spLocks noChangeArrowheads="1"/>
          </p:cNvSpPr>
          <p:nvPr/>
        </p:nvSpPr>
        <p:spPr bwMode="auto">
          <a:xfrm>
            <a:off x="2879725" y="2895600"/>
            <a:ext cx="701675" cy="471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16" name="Rectangle 2"/>
          <p:cNvSpPr>
            <a:spLocks noChangeArrowheads="1"/>
          </p:cNvSpPr>
          <p:nvPr/>
        </p:nvSpPr>
        <p:spPr bwMode="auto">
          <a:xfrm>
            <a:off x="5257800" y="28956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22" name="TextBox 21"/>
          <p:cNvSpPr txBox="1"/>
          <p:nvPr/>
        </p:nvSpPr>
        <p:spPr>
          <a:xfrm>
            <a:off x="1066800" y="4343400"/>
            <a:ext cx="6324600" cy="523220"/>
          </a:xfrm>
          <a:prstGeom prst="rect">
            <a:avLst/>
          </a:prstGeom>
          <a:noFill/>
        </p:spPr>
        <p:txBody>
          <a:bodyPr wrap="square" rtlCol="0">
            <a:spAutoFit/>
          </a:bodyPr>
          <a:lstStyle/>
          <a:p>
            <a:r>
              <a:rPr lang="en-GB" sz="2800" dirty="0">
                <a:solidFill>
                  <a:srgbClr val="C00000"/>
                </a:solidFill>
                <a:latin typeface="Conformity" pitchFamily="2" charset="0"/>
              </a:rPr>
              <a:t>... but composing switches is not allowed!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Composing switches</a:t>
            </a:r>
            <a:endParaRPr lang="en-GB" dirty="0"/>
          </a:p>
        </p:txBody>
      </p:sp>
      <p:grpSp>
        <p:nvGrpSpPr>
          <p:cNvPr id="16" name="Group 15"/>
          <p:cNvGrpSpPr/>
          <p:nvPr/>
        </p:nvGrpSpPr>
        <p:grpSpPr>
          <a:xfrm>
            <a:off x="1219200" y="3921590"/>
            <a:ext cx="6477000" cy="1131332"/>
            <a:chOff x="1219200" y="3921590"/>
            <a:chExt cx="6477000" cy="1131332"/>
          </a:xfrm>
        </p:grpSpPr>
        <p:pic>
          <p:nvPicPr>
            <p:cNvPr id="39937"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11" name="TextBox 10"/>
            <p:cNvSpPr txBox="1"/>
            <p:nvPr/>
          </p:nvSpPr>
          <p:spPr>
            <a:xfrm>
              <a:off x="3810000" y="3921590"/>
              <a:ext cx="2133600" cy="369332"/>
            </a:xfrm>
            <a:prstGeom prst="rect">
              <a:avLst/>
            </a:prstGeom>
            <a:noFill/>
          </p:spPr>
          <p:txBody>
            <a:bodyPr wrap="square" rtlCol="0">
              <a:spAutoFit/>
            </a:bodyPr>
            <a:lstStyle/>
            <a:p>
              <a:r>
                <a:rPr lang="en-GB" dirty="0"/>
                <a:t>Validate</a:t>
              </a:r>
            </a:p>
          </p:txBody>
        </p:sp>
        <p:sp>
          <p:nvSpPr>
            <p:cNvPr id="13" name="AutoShape 10"/>
            <p:cNvSpPr>
              <a:spLocks noChangeAspect="1" noChangeArrowheads="1"/>
            </p:cNvSpPr>
            <p:nvPr/>
          </p:nvSpPr>
          <p:spPr bwMode="auto">
            <a:xfrm>
              <a:off x="1219200" y="4114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effectLst/>
                  <a:latin typeface="Calibri" pitchFamily="34" charset="0"/>
                  <a:cs typeface="Arial" pitchFamily="34" charset="0"/>
                </a:rPr>
                <a:t>Two-track input</a:t>
              </a:r>
              <a:endParaRPr kumimoji="0" lang="en-US" sz="1600" b="0" i="0" u="none" strike="noStrike" cap="none" normalizeH="0" baseline="0" dirty="0">
                <a:ln>
                  <a:noFill/>
                </a:ln>
                <a:effectLst/>
                <a:latin typeface="Arial" pitchFamily="34" charset="0"/>
                <a:cs typeface="Arial" pitchFamily="34" charset="0"/>
              </a:endParaRPr>
            </a:p>
          </p:txBody>
        </p:sp>
        <p:sp>
          <p:nvSpPr>
            <p:cNvPr id="14" name="AutoShape 10"/>
            <p:cNvSpPr>
              <a:spLocks noChangeAspect="1" noChangeArrowheads="1"/>
            </p:cNvSpPr>
            <p:nvPr/>
          </p:nvSpPr>
          <p:spPr bwMode="auto">
            <a:xfrm>
              <a:off x="5943600" y="4114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7" name="Group 16"/>
          <p:cNvGrpSpPr/>
          <p:nvPr/>
        </p:nvGrpSpPr>
        <p:grpSpPr>
          <a:xfrm>
            <a:off x="1219200" y="1752600"/>
            <a:ext cx="6477000" cy="1283732"/>
            <a:chOff x="1219200" y="1752600"/>
            <a:chExt cx="6477000" cy="1283732"/>
          </a:xfrm>
        </p:grpSpPr>
        <p:grpSp>
          <p:nvGrpSpPr>
            <p:cNvPr id="4" name="Group 3"/>
            <p:cNvGrpSpPr/>
            <p:nvPr/>
          </p:nvGrpSpPr>
          <p:grpSpPr>
            <a:xfrm>
              <a:off x="3124200" y="1752600"/>
              <a:ext cx="2666999" cy="1283732"/>
              <a:chOff x="685801" y="1996401"/>
              <a:chExt cx="2666999" cy="1283732"/>
            </a:xfrm>
          </p:grpSpPr>
          <p:pic>
            <p:nvPicPr>
              <p:cNvPr id="5" name="Picture 2"/>
              <p:cNvPicPr>
                <a:picLocks noChangeAspect="1" noChangeArrowheads="1"/>
              </p:cNvPicPr>
              <p:nvPr/>
            </p:nvPicPr>
            <p:blipFill>
              <a:blip r:embed="rId4" cstate="print"/>
              <a:srcRect/>
              <a:stretch>
                <a:fillRect/>
              </a:stretch>
            </p:blipFill>
            <p:spPr bwMode="auto">
              <a:xfrm>
                <a:off x="685801" y="2209801"/>
                <a:ext cx="2666999" cy="1070332"/>
              </a:xfrm>
              <a:prstGeom prst="rect">
                <a:avLst/>
              </a:prstGeom>
              <a:noFill/>
              <a:ln w="9525">
                <a:noFill/>
                <a:miter lim="800000"/>
                <a:headEnd/>
                <a:tailEnd/>
              </a:ln>
            </p:spPr>
          </p:pic>
          <p:sp>
            <p:nvSpPr>
              <p:cNvPr id="6" name="TextBox 5"/>
              <p:cNvSpPr txBox="1"/>
              <p:nvPr/>
            </p:nvSpPr>
            <p:spPr>
              <a:xfrm>
                <a:off x="1371599" y="1996401"/>
                <a:ext cx="1981201" cy="369332"/>
              </a:xfrm>
              <a:prstGeom prst="rect">
                <a:avLst/>
              </a:prstGeom>
              <a:noFill/>
            </p:spPr>
            <p:txBody>
              <a:bodyPr wrap="square" rtlCol="0">
                <a:spAutoFit/>
              </a:bodyPr>
              <a:lstStyle/>
              <a:p>
                <a:r>
                  <a:rPr lang="en-GB" dirty="0"/>
                  <a:t>Validate</a:t>
                </a:r>
              </a:p>
            </p:txBody>
          </p:sp>
        </p:grpSp>
        <p:sp>
          <p:nvSpPr>
            <p:cNvPr id="12" name="AutoShape 10"/>
            <p:cNvSpPr>
              <a:spLocks noChangeAspect="1" noChangeArrowheads="1"/>
            </p:cNvSpPr>
            <p:nvPr/>
          </p:nvSpPr>
          <p:spPr bwMode="auto">
            <a:xfrm>
              <a:off x="1219200" y="1828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0"/>
            <p:cNvSpPr>
              <a:spLocks noChangeAspect="1" noChangeArrowheads="1"/>
            </p:cNvSpPr>
            <p:nvPr/>
          </p:nvSpPr>
          <p:spPr bwMode="auto">
            <a:xfrm>
              <a:off x="5943600" y="1828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8" name="Group 33"/>
          <p:cNvGrpSpPr/>
          <p:nvPr/>
        </p:nvGrpSpPr>
        <p:grpSpPr>
          <a:xfrm>
            <a:off x="3200400" y="2438400"/>
            <a:ext cx="2436849" cy="1021873"/>
            <a:chOff x="3886200" y="5334001"/>
            <a:chExt cx="2436849" cy="1021873"/>
          </a:xfrm>
        </p:grpSpPr>
        <p:sp>
          <p:nvSpPr>
            <p:cNvPr id="19" name="TextBox 18"/>
            <p:cNvSpPr txBox="1"/>
            <p:nvPr/>
          </p:nvSpPr>
          <p:spPr>
            <a:xfrm rot="21540000">
              <a:off x="4277503" y="5709543"/>
              <a:ext cx="2045546" cy="646331"/>
            </a:xfrm>
            <a:prstGeom prst="rect">
              <a:avLst/>
            </a:prstGeom>
            <a:noFill/>
          </p:spPr>
          <p:txBody>
            <a:bodyPr wrap="square" rtlCol="0">
              <a:spAutoFit/>
            </a:bodyPr>
            <a:lstStyle/>
            <a:p>
              <a:r>
                <a:rPr lang="en-GB" dirty="0">
                  <a:solidFill>
                    <a:srgbClr val="C00000"/>
                  </a:solidFill>
                  <a:latin typeface="Conformity" pitchFamily="2" charset="0"/>
                </a:rPr>
                <a:t>Before: Not suitable for composition</a:t>
              </a:r>
            </a:p>
          </p:txBody>
        </p:sp>
        <p:sp>
          <p:nvSpPr>
            <p:cNvPr id="20" name="Freeform 1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1" name="Group 33"/>
          <p:cNvGrpSpPr/>
          <p:nvPr/>
        </p:nvGrpSpPr>
        <p:grpSpPr>
          <a:xfrm>
            <a:off x="3276600" y="5105400"/>
            <a:ext cx="2436848" cy="1021873"/>
            <a:chOff x="3886201" y="5334001"/>
            <a:chExt cx="2436848" cy="1021873"/>
          </a:xfrm>
        </p:grpSpPr>
        <p:sp>
          <p:nvSpPr>
            <p:cNvPr id="22" name="TextBox 21"/>
            <p:cNvSpPr txBox="1"/>
            <p:nvPr/>
          </p:nvSpPr>
          <p:spPr>
            <a:xfrm rot="60000">
              <a:off x="4277503" y="5709543"/>
              <a:ext cx="2045546" cy="646331"/>
            </a:xfrm>
            <a:prstGeom prst="rect">
              <a:avLst/>
            </a:prstGeom>
            <a:noFill/>
          </p:spPr>
          <p:txBody>
            <a:bodyPr wrap="square" rtlCol="0">
              <a:spAutoFit/>
            </a:bodyPr>
            <a:lstStyle/>
            <a:p>
              <a:r>
                <a:rPr lang="en-GB" dirty="0">
                  <a:solidFill>
                    <a:srgbClr val="C00000"/>
                  </a:solidFill>
                  <a:latin typeface="Conformity" pitchFamily="2" charset="0"/>
                </a:rPr>
                <a:t>After: Suitable for composition</a:t>
              </a:r>
            </a:p>
          </p:txBody>
        </p:sp>
        <p:sp>
          <p:nvSpPr>
            <p:cNvPr id="23" name="Freeform 22"/>
            <p:cNvSpPr/>
            <p:nvPr/>
          </p:nvSpPr>
          <p:spPr>
            <a:xfrm rot="16200000" flipH="1">
              <a:off x="3802063" y="5418139"/>
              <a:ext cx="60960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5" name="TextBox 24"/>
          <p:cNvSpPr txBox="1"/>
          <p:nvPr/>
        </p:nvSpPr>
        <p:spPr>
          <a:xfrm rot="21540000" flipH="1">
            <a:off x="5781493" y="5286961"/>
            <a:ext cx="3352288" cy="1200329"/>
          </a:xfrm>
          <a:prstGeom prst="rect">
            <a:avLst/>
          </a:prstGeom>
          <a:noFill/>
        </p:spPr>
        <p:txBody>
          <a:bodyPr wrap="square" rtlCol="0">
            <a:spAutoFit/>
          </a:bodyPr>
          <a:lstStyle/>
          <a:p>
            <a:pPr algn="ctr"/>
            <a:r>
              <a:rPr lang="en-GB" sz="2400" dirty="0">
                <a:solidFill>
                  <a:srgbClr val="C00000"/>
                </a:solidFill>
                <a:latin typeface="Conformity" pitchFamily="2" charset="0"/>
              </a:rPr>
              <a:t>So how can we convert from the "before" case to the "after" case?</a:t>
            </a:r>
          </a:p>
        </p:txBody>
      </p:sp>
      <p:sp>
        <p:nvSpPr>
          <p:cNvPr id="28" name="Rectangle 2"/>
          <p:cNvSpPr>
            <a:spLocks noChangeArrowheads="1"/>
          </p:cNvSpPr>
          <p:nvPr/>
        </p:nvSpPr>
        <p:spPr bwMode="auto">
          <a:xfrm>
            <a:off x="2743200" y="35814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a:ln>
                <a:noFill/>
              </a:ln>
              <a:solidFill>
                <a:srgbClr val="00B050"/>
              </a:solidFill>
              <a:effectLst/>
              <a:latin typeface="Arial" pitchFamily="34" charset="0"/>
              <a:cs typeface="Arial" pitchFamily="34" charset="0"/>
            </a:endParaRPr>
          </a:p>
        </p:txBody>
      </p:sp>
      <p:sp>
        <p:nvSpPr>
          <p:cNvPr id="29" name="Rectangle 2"/>
          <p:cNvSpPr>
            <a:spLocks noChangeArrowheads="1"/>
          </p:cNvSpPr>
          <p:nvPr/>
        </p:nvSpPr>
        <p:spPr bwMode="auto">
          <a:xfrm>
            <a:off x="2819400" y="12954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2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Bind as an adapter block</a:t>
            </a:r>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7115" name="Rectangle 11"/>
          <p:cNvSpPr>
            <a:spLocks noChangeArrowheads="1"/>
          </p:cNvSpPr>
          <p:nvPr/>
        </p:nvSpPr>
        <p:spPr bwMode="auto">
          <a:xfrm>
            <a:off x="3581400" y="3733800"/>
            <a:ext cx="2743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switch function</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47116" name="AutoShape 12"/>
          <p:cNvCxnSpPr>
            <a:cxnSpLocks noChangeShapeType="1"/>
          </p:cNvCxnSpPr>
          <p:nvPr/>
        </p:nvCxnSpPr>
        <p:spPr bwMode="auto">
          <a:xfrm flipH="1" flipV="1">
            <a:off x="4800600" y="2971800"/>
            <a:ext cx="7937" cy="698500"/>
          </a:xfrm>
          <a:prstGeom prst="straightConnector1">
            <a:avLst/>
          </a:prstGeom>
          <a:noFill/>
          <a:ln w="38100">
            <a:solidFill>
              <a:srgbClr val="000000"/>
            </a:solidFill>
            <a:round/>
            <a:headEnd/>
            <a:tailEnd type="triangle" w="med" len="med"/>
          </a:ln>
        </p:spPr>
      </p:cxn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Bind as an adapter block</a:t>
            </a:r>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3" name="Group 3"/>
          <p:cNvGrpSpPr/>
          <p:nvPr/>
        </p:nvGrpSpPr>
        <p:grpSpPr>
          <a:xfrm>
            <a:off x="1371600" y="4800600"/>
            <a:ext cx="2666999" cy="1283732"/>
            <a:chOff x="685801" y="1996401"/>
            <a:chExt cx="2666999" cy="1283732"/>
          </a:xfrm>
        </p:grpSpPr>
        <p:pic>
          <p:nvPicPr>
            <p:cNvPr id="30" name="Picture 2"/>
            <p:cNvPicPr>
              <a:picLocks noChangeAspect="1" noChangeArrowheads="1"/>
            </p:cNvPicPr>
            <p:nvPr/>
          </p:nvPicPr>
          <p:blipFill>
            <a:blip r:embed="rId4" cstate="print"/>
            <a:srcRect/>
            <a:stretch>
              <a:fillRect/>
            </a:stretch>
          </p:blipFill>
          <p:spPr bwMode="auto">
            <a:xfrm>
              <a:off x="685801" y="2209801"/>
              <a:ext cx="2666999" cy="1070332"/>
            </a:xfrm>
            <a:prstGeom prst="rect">
              <a:avLst/>
            </a:prstGeom>
            <a:noFill/>
            <a:ln w="9525">
              <a:noFill/>
              <a:miter lim="800000"/>
              <a:headEnd/>
              <a:tailEnd/>
            </a:ln>
          </p:spPr>
        </p:pic>
        <p:sp>
          <p:nvSpPr>
            <p:cNvPr id="31" name="TextBox 30"/>
            <p:cNvSpPr txBox="1"/>
            <p:nvPr/>
          </p:nvSpPr>
          <p:spPr>
            <a:xfrm>
              <a:off x="1371600" y="1996401"/>
              <a:ext cx="1447800" cy="369332"/>
            </a:xfrm>
            <a:prstGeom prst="rect">
              <a:avLst/>
            </a:prstGeom>
            <a:noFill/>
          </p:spPr>
          <p:txBody>
            <a:bodyPr wrap="square" rtlCol="0">
              <a:spAutoFit/>
            </a:bodyPr>
            <a:lstStyle/>
            <a:p>
              <a:r>
                <a:rPr lang="en-GB" dirty="0"/>
                <a:t>Validate</a:t>
              </a:r>
            </a:p>
          </p:txBody>
        </p:sp>
      </p:grpSp>
      <p:grpSp>
        <p:nvGrpSpPr>
          <p:cNvPr id="4" name="Group 31"/>
          <p:cNvGrpSpPr/>
          <p:nvPr/>
        </p:nvGrpSpPr>
        <p:grpSpPr>
          <a:xfrm>
            <a:off x="5867400" y="4724400"/>
            <a:ext cx="2209800" cy="1131332"/>
            <a:chOff x="3276600" y="3921590"/>
            <a:chExt cx="2209800" cy="1131332"/>
          </a:xfrm>
        </p:grpSpPr>
        <p:pic>
          <p:nvPicPr>
            <p:cNvPr id="33" name="Picture 1"/>
            <p:cNvPicPr>
              <a:picLocks noChangeAspect="1" noChangeArrowheads="1"/>
            </p:cNvPicPr>
            <p:nvPr/>
          </p:nvPicPr>
          <p:blipFill>
            <a:blip r:embed="rId5" cstate="print"/>
            <a:srcRect/>
            <a:stretch>
              <a:fillRect/>
            </a:stretch>
          </p:blipFill>
          <p:spPr bwMode="auto">
            <a:xfrm>
              <a:off x="3276600" y="4114800"/>
              <a:ext cx="2209800" cy="938122"/>
            </a:xfrm>
            <a:prstGeom prst="rect">
              <a:avLst/>
            </a:prstGeom>
            <a:noFill/>
            <a:ln w="9525">
              <a:noFill/>
              <a:miter lim="800000"/>
              <a:headEnd/>
              <a:tailEnd/>
            </a:ln>
          </p:spPr>
        </p:pic>
        <p:sp>
          <p:nvSpPr>
            <p:cNvPr id="34" name="TextBox 33"/>
            <p:cNvSpPr txBox="1"/>
            <p:nvPr/>
          </p:nvSpPr>
          <p:spPr>
            <a:xfrm>
              <a:off x="3810000" y="3921590"/>
              <a:ext cx="1447800" cy="369332"/>
            </a:xfrm>
            <a:prstGeom prst="rect">
              <a:avLst/>
            </a:prstGeom>
            <a:noFill/>
          </p:spPr>
          <p:txBody>
            <a:bodyPr wrap="square" rtlCol="0">
              <a:spAutoFit/>
            </a:bodyPr>
            <a:lstStyle/>
            <a:p>
              <a:r>
                <a:rPr lang="en-GB" dirty="0"/>
                <a:t>Validate</a:t>
              </a:r>
            </a:p>
          </p:txBody>
        </p:sp>
      </p:grpSp>
      <p:cxnSp>
        <p:nvCxnSpPr>
          <p:cNvPr id="15" name="AutoShape 15"/>
          <p:cNvCxnSpPr>
            <a:cxnSpLocks noChangeShapeType="1"/>
          </p:cNvCxnSpPr>
          <p:nvPr/>
        </p:nvCxnSpPr>
        <p:spPr bwMode="auto">
          <a:xfrm flipV="1">
            <a:off x="2819400" y="2667000"/>
            <a:ext cx="1295400" cy="1905000"/>
          </a:xfrm>
          <a:prstGeom prst="straightConnector1">
            <a:avLst/>
          </a:prstGeom>
          <a:noFill/>
          <a:ln w="57150">
            <a:solidFill>
              <a:schemeClr val="tx1"/>
            </a:solidFill>
            <a:round/>
            <a:headEnd/>
            <a:tailEnd type="triangle" w="med" len="med"/>
          </a:ln>
        </p:spPr>
      </p:cxnSp>
      <p:cxnSp>
        <p:nvCxnSpPr>
          <p:cNvPr id="18" name="AutoShape 15"/>
          <p:cNvCxnSpPr>
            <a:cxnSpLocks noChangeShapeType="1"/>
          </p:cNvCxnSpPr>
          <p:nvPr/>
        </p:nvCxnSpPr>
        <p:spPr bwMode="auto">
          <a:xfrm>
            <a:off x="5791200" y="3200400"/>
            <a:ext cx="685800" cy="1447800"/>
          </a:xfrm>
          <a:prstGeom prst="straightConnector1">
            <a:avLst/>
          </a:prstGeom>
          <a:noFill/>
          <a:ln w="57150">
            <a:solidFill>
              <a:schemeClr val="tx1"/>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Bind as an adapter block</a:t>
            </a:r>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6" name="TextBox 15"/>
          <p:cNvSpPr txBox="1"/>
          <p:nvPr/>
        </p:nvSpPr>
        <p:spPr>
          <a:xfrm>
            <a:off x="762000" y="3321784"/>
            <a:ext cx="7162800" cy="1631216"/>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a:latin typeface="Consolas" pitchFamily="49" charset="0"/>
                <a:cs typeface="Consolas" pitchFamily="49" charset="0"/>
              </a:rPr>
              <a:t>bind</a:t>
            </a:r>
            <a:r>
              <a:rPr lang="en-GB" sz="2000" dirty="0">
                <a:latin typeface="Consolas" pitchFamily="49" charset="0"/>
                <a:cs typeface="Consolas" pitchFamily="49" charset="0"/>
              </a:rPr>
              <a:t> </a:t>
            </a:r>
            <a:r>
              <a:rPr lang="en-GB" sz="2000" dirty="0" err="1">
                <a:latin typeface="Consolas" pitchFamily="49" charset="0"/>
                <a:cs typeface="Consolas" pitchFamily="49" charset="0"/>
              </a:rPr>
              <a:t>switchFunction</a:t>
            </a:r>
            <a:r>
              <a:rPr lang="en-GB" sz="2000" dirty="0">
                <a:latin typeface="Consolas" pitchFamily="49" charset="0"/>
                <a:cs typeface="Consolas" pitchFamily="49" charset="0"/>
              </a:rPr>
              <a:t> = </a:t>
            </a:r>
          </a:p>
          <a:p>
            <a:r>
              <a:rPr lang="en-GB" sz="2000" dirty="0">
                <a:latin typeface="Consolas" pitchFamily="49" charset="0"/>
                <a:cs typeface="Consolas" pitchFamily="49" charset="0"/>
              </a:rPr>
              <a:t>    fun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-&gt; </a:t>
            </a:r>
          </a:p>
          <a:p>
            <a:r>
              <a:rPr lang="en-GB" sz="2000" dirty="0">
                <a:latin typeface="Consolas" pitchFamily="49" charset="0"/>
                <a:cs typeface="Consolas" pitchFamily="49" charset="0"/>
              </a:rPr>
              <a:t>        match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with</a:t>
            </a:r>
          </a:p>
          <a:p>
            <a:r>
              <a:rPr lang="en-GB" sz="2000" dirty="0">
                <a:latin typeface="Consolas" pitchFamily="49" charset="0"/>
                <a:cs typeface="Consolas" pitchFamily="49" charset="0"/>
              </a:rPr>
              <a:t>        |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s -&gt; </a:t>
            </a:r>
            <a:r>
              <a:rPr lang="en-GB" sz="2000" dirty="0" err="1">
                <a:latin typeface="Consolas" pitchFamily="49" charset="0"/>
                <a:cs typeface="Consolas" pitchFamily="49" charset="0"/>
              </a:rPr>
              <a:t>switchFunction</a:t>
            </a:r>
            <a:r>
              <a:rPr lang="en-GB" sz="2000" dirty="0">
                <a:latin typeface="Consolas" pitchFamily="49" charset="0"/>
                <a:cs typeface="Consolas" pitchFamily="49" charset="0"/>
              </a:rPr>
              <a:t> s</a:t>
            </a:r>
          </a:p>
          <a:p>
            <a:r>
              <a:rPr lang="en-GB" sz="2000" dirty="0">
                <a:latin typeface="Consolas" pitchFamily="49" charset="0"/>
                <a:cs typeface="Consolas" pitchFamily="49" charset="0"/>
              </a:rPr>
              <a:t>        |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f -&gt;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f</a:t>
            </a: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bind : ('a -&gt; Result&lt;'b&gt;) -&gt; Result&lt;'a&gt; -&gt; Result&lt;'b&gt;</a:t>
            </a:r>
          </a:p>
        </p:txBody>
      </p:sp>
      <p:grpSp>
        <p:nvGrpSpPr>
          <p:cNvPr id="22" name="Group 33"/>
          <p:cNvGrpSpPr/>
          <p:nvPr/>
        </p:nvGrpSpPr>
        <p:grpSpPr>
          <a:xfrm>
            <a:off x="5105400" y="5576241"/>
            <a:ext cx="1530966" cy="1053159"/>
            <a:chOff x="3886200" y="5334001"/>
            <a:chExt cx="1530966" cy="1053159"/>
          </a:xfrm>
        </p:grpSpPr>
        <p:sp>
          <p:nvSpPr>
            <p:cNvPr id="23" name="TextBox 22"/>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input</a:t>
              </a:r>
            </a:p>
          </p:txBody>
        </p:sp>
        <p:sp>
          <p:nvSpPr>
            <p:cNvPr id="24" name="Freeform 23"/>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5" name="Group 33"/>
          <p:cNvGrpSpPr/>
          <p:nvPr/>
        </p:nvGrpSpPr>
        <p:grpSpPr>
          <a:xfrm>
            <a:off x="7162800"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output</a:t>
              </a: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17"/>
          <p:cNvGrpSpPr/>
          <p:nvPr/>
        </p:nvGrpSpPr>
        <p:grpSpPr>
          <a:xfrm>
            <a:off x="1981200" y="5562600"/>
            <a:ext cx="2286000" cy="1066800"/>
            <a:chOff x="1981200" y="5562600"/>
            <a:chExt cx="2286000" cy="1066800"/>
          </a:xfrm>
        </p:grpSpPr>
        <p:grpSp>
          <p:nvGrpSpPr>
            <p:cNvPr id="28" name="Group 33"/>
            <p:cNvGrpSpPr/>
            <p:nvPr/>
          </p:nvGrpSpPr>
          <p:grpSpPr>
            <a:xfrm>
              <a:off x="2438401" y="5715001"/>
              <a:ext cx="1454765" cy="914399"/>
              <a:chOff x="3962401" y="5472761"/>
              <a:chExt cx="1454765" cy="914399"/>
            </a:xfrm>
          </p:grpSpPr>
          <p:sp>
            <p:nvSpPr>
              <p:cNvPr id="30" name="TextBox 29"/>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Switch function</a:t>
                </a:r>
              </a:p>
            </p:txBody>
          </p:sp>
          <p:sp>
            <p:nvSpPr>
              <p:cNvPr id="31" name="Freeform 30"/>
              <p:cNvSpPr/>
              <p:nvPr/>
            </p:nvSpPr>
            <p:spPr>
              <a:xfrm rot="16200000" flipH="1">
                <a:off x="3848100" y="5587062"/>
                <a:ext cx="609601"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9" name="Right Bracket 28"/>
            <p:cNvSpPr/>
            <p:nvPr/>
          </p:nvSpPr>
          <p:spPr>
            <a:xfrm rot="5400000">
              <a:off x="3048000" y="4495800"/>
              <a:ext cx="152400" cy="2286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Bind as an adapter block</a:t>
            </a:r>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6" name="TextBox 15"/>
          <p:cNvSpPr txBox="1"/>
          <p:nvPr/>
        </p:nvSpPr>
        <p:spPr>
          <a:xfrm>
            <a:off x="762000" y="3321784"/>
            <a:ext cx="7162800" cy="1323439"/>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a:latin typeface="Consolas" pitchFamily="49" charset="0"/>
                <a:cs typeface="Consolas" pitchFamily="49" charset="0"/>
              </a:rPr>
              <a:t>bind</a:t>
            </a:r>
            <a:r>
              <a:rPr lang="en-GB" sz="2000" dirty="0">
                <a:latin typeface="Consolas" pitchFamily="49" charset="0"/>
                <a:cs typeface="Consolas" pitchFamily="49" charset="0"/>
              </a:rPr>
              <a:t> </a:t>
            </a:r>
            <a:r>
              <a:rPr lang="en-GB" sz="2000" dirty="0" err="1">
                <a:latin typeface="Consolas" pitchFamily="49" charset="0"/>
                <a:cs typeface="Consolas" pitchFamily="49" charset="0"/>
              </a:rPr>
              <a:t>switchFunction</a:t>
            </a:r>
            <a:r>
              <a:rPr lang="en-GB" sz="2000" dirty="0">
                <a:latin typeface="Consolas" pitchFamily="49" charset="0"/>
                <a:cs typeface="Consolas" pitchFamily="49" charset="0"/>
              </a:rPr>
              <a:t>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 </a:t>
            </a:r>
          </a:p>
          <a:p>
            <a:r>
              <a:rPr lang="en-GB" sz="2000" dirty="0">
                <a:latin typeface="Consolas" pitchFamily="49" charset="0"/>
                <a:cs typeface="Consolas" pitchFamily="49" charset="0"/>
              </a:rPr>
              <a:t>    match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with</a:t>
            </a:r>
          </a:p>
          <a:p>
            <a:r>
              <a:rPr lang="en-GB" sz="2000" dirty="0">
                <a:latin typeface="Consolas" pitchFamily="49" charset="0"/>
                <a:cs typeface="Consolas" pitchFamily="49" charset="0"/>
              </a:rPr>
              <a:t>    |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s -&gt; </a:t>
            </a:r>
            <a:r>
              <a:rPr lang="en-GB" sz="2000" dirty="0" err="1">
                <a:latin typeface="Consolas" pitchFamily="49" charset="0"/>
                <a:cs typeface="Consolas" pitchFamily="49" charset="0"/>
              </a:rPr>
              <a:t>switchFunction</a:t>
            </a:r>
            <a:r>
              <a:rPr lang="en-GB" sz="2000" dirty="0">
                <a:latin typeface="Consolas" pitchFamily="49" charset="0"/>
                <a:cs typeface="Consolas" pitchFamily="49" charset="0"/>
              </a:rPr>
              <a:t> s</a:t>
            </a:r>
          </a:p>
          <a:p>
            <a:r>
              <a:rPr lang="en-GB" sz="2000" dirty="0">
                <a:latin typeface="Consolas" pitchFamily="49" charset="0"/>
                <a:cs typeface="Consolas" pitchFamily="49" charset="0"/>
              </a:rPr>
              <a:t>    |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f -&gt;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f</a:t>
            </a: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bind : ('a -&gt; Result&lt;'b&gt;) -&gt; Result&lt;'a&gt; -&gt; Result&lt;'b&gt;</a:t>
            </a:r>
          </a:p>
        </p:txBody>
      </p:sp>
      <p:grpSp>
        <p:nvGrpSpPr>
          <p:cNvPr id="4" name="Group 33"/>
          <p:cNvGrpSpPr/>
          <p:nvPr/>
        </p:nvGrpSpPr>
        <p:grpSpPr>
          <a:xfrm>
            <a:off x="5105400" y="5576241"/>
            <a:ext cx="1530966" cy="1053159"/>
            <a:chOff x="3886200" y="5334001"/>
            <a:chExt cx="1530966" cy="1053159"/>
          </a:xfrm>
        </p:grpSpPr>
        <p:sp>
          <p:nvSpPr>
            <p:cNvPr id="23" name="TextBox 22"/>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input</a:t>
              </a:r>
            </a:p>
          </p:txBody>
        </p:sp>
        <p:sp>
          <p:nvSpPr>
            <p:cNvPr id="24" name="Freeform 23"/>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 name="Group 33"/>
          <p:cNvGrpSpPr/>
          <p:nvPr/>
        </p:nvGrpSpPr>
        <p:grpSpPr>
          <a:xfrm>
            <a:off x="7162800"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output</a:t>
              </a: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TextBox 17"/>
          <p:cNvSpPr txBox="1"/>
          <p:nvPr/>
        </p:nvSpPr>
        <p:spPr>
          <a:xfrm rot="21540000">
            <a:off x="6405205" y="3445910"/>
            <a:ext cx="2112906" cy="830997"/>
          </a:xfrm>
          <a:prstGeom prst="rect">
            <a:avLst/>
          </a:prstGeom>
          <a:noFill/>
        </p:spPr>
        <p:txBody>
          <a:bodyPr wrap="square" rtlCol="0">
            <a:spAutoFit/>
          </a:bodyPr>
          <a:lstStyle/>
          <a:p>
            <a:pPr algn="ctr"/>
            <a:r>
              <a:rPr lang="en-GB" sz="1600" dirty="0">
                <a:solidFill>
                  <a:srgbClr val="C00000"/>
                </a:solidFill>
                <a:latin typeface="Conformity" pitchFamily="2" charset="0"/>
              </a:rPr>
              <a:t>Same function: </a:t>
            </a:r>
            <a:br>
              <a:rPr lang="en-GB" sz="1600" dirty="0">
                <a:solidFill>
                  <a:srgbClr val="C00000"/>
                </a:solidFill>
                <a:latin typeface="Conformity" pitchFamily="2" charset="0"/>
              </a:rPr>
            </a:br>
            <a:r>
              <a:rPr lang="en-GB" sz="1600" dirty="0">
                <a:solidFill>
                  <a:srgbClr val="C00000"/>
                </a:solidFill>
                <a:latin typeface="Conformity" pitchFamily="2" charset="0"/>
              </a:rPr>
              <a:t>alternative version with two parameters.</a:t>
            </a:r>
          </a:p>
        </p:txBody>
      </p:sp>
      <p:grpSp>
        <p:nvGrpSpPr>
          <p:cNvPr id="25" name="Group 24"/>
          <p:cNvGrpSpPr/>
          <p:nvPr/>
        </p:nvGrpSpPr>
        <p:grpSpPr>
          <a:xfrm>
            <a:off x="1981200" y="5562600"/>
            <a:ext cx="2286000" cy="1066800"/>
            <a:chOff x="1981200" y="5562600"/>
            <a:chExt cx="2286000" cy="1066800"/>
          </a:xfrm>
        </p:grpSpPr>
        <p:grpSp>
          <p:nvGrpSpPr>
            <p:cNvPr id="3" name="Group 33"/>
            <p:cNvGrpSpPr/>
            <p:nvPr/>
          </p:nvGrpSpPr>
          <p:grpSpPr>
            <a:xfrm>
              <a:off x="2438401" y="5715001"/>
              <a:ext cx="1454765" cy="914399"/>
              <a:chOff x="3962401" y="5472761"/>
              <a:chExt cx="1454765" cy="914399"/>
            </a:xfrm>
          </p:grpSpPr>
          <p:sp>
            <p:nvSpPr>
              <p:cNvPr id="20" name="TextBox 19"/>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Switch function</a:t>
                </a:r>
              </a:p>
            </p:txBody>
          </p:sp>
          <p:sp>
            <p:nvSpPr>
              <p:cNvPr id="21" name="Freeform 20"/>
              <p:cNvSpPr/>
              <p:nvPr/>
            </p:nvSpPr>
            <p:spPr>
              <a:xfrm rot="16200000" flipH="1">
                <a:off x="3848100" y="5587062"/>
                <a:ext cx="609601"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2" name="Right Bracket 21"/>
            <p:cNvSpPr/>
            <p:nvPr/>
          </p:nvSpPr>
          <p:spPr>
            <a:xfrm rot="5400000">
              <a:off x="3048000" y="4495800"/>
              <a:ext cx="152400" cy="2286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400800" y="2362200"/>
            <a:ext cx="2286000" cy="1066800"/>
            <a:chOff x="685801" y="1996401"/>
            <a:chExt cx="2666999" cy="1283732"/>
          </a:xfrm>
        </p:grpSpPr>
        <p:pic>
          <p:nvPicPr>
            <p:cNvPr id="10"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863600" y="1996401"/>
              <a:ext cx="2222498" cy="370363"/>
            </a:xfrm>
            <a:prstGeom prst="rect">
              <a:avLst/>
            </a:prstGeom>
            <a:noFill/>
          </p:spPr>
          <p:txBody>
            <a:bodyPr wrap="square" rtlCol="0">
              <a:spAutoFit/>
            </a:bodyPr>
            <a:lstStyle/>
            <a:p>
              <a:pPr algn="ctr"/>
              <a:r>
                <a:rPr lang="en-GB" sz="1400" dirty="0"/>
                <a:t>name50</a:t>
              </a:r>
            </a:p>
          </p:txBody>
        </p:sp>
      </p:grpSp>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990600"/>
            <a:ext cx="7696200" cy="4401205"/>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nameNotBlank</a:t>
            </a:r>
            <a:r>
              <a:rPr lang="en-GB" sz="2000" dirty="0">
                <a:latin typeface="Consolas" pitchFamily="49" charset="0"/>
                <a:cs typeface="Consolas" pitchFamily="49" charset="0"/>
              </a:rPr>
              <a:t> input =</a:t>
            </a:r>
          </a:p>
          <a:p>
            <a:r>
              <a:rPr lang="en-GB" sz="2000" dirty="0">
                <a:latin typeface="Consolas" pitchFamily="49" charset="0"/>
                <a:cs typeface="Consolas" pitchFamily="49" charset="0"/>
              </a:rPr>
              <a:t>  if input.name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"Name must not be blank"</a:t>
            </a:r>
          </a:p>
          <a:p>
            <a:r>
              <a:rPr lang="en-GB" sz="2000" dirty="0">
                <a:latin typeface="Consolas" pitchFamily="49" charset="0"/>
                <a:cs typeface="Consolas" pitchFamily="49" charset="0"/>
              </a:rPr>
              <a:t>  else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input</a:t>
            </a:r>
          </a:p>
          <a:p>
            <a:endParaRPr lang="en-GB" sz="2000" dirty="0">
              <a:latin typeface="Consolas" pitchFamily="49" charset="0"/>
              <a:cs typeface="Consolas" pitchFamily="49" charset="0"/>
            </a:endParaRPr>
          </a:p>
          <a:p>
            <a:r>
              <a:rPr lang="en-GB" sz="2000" dirty="0">
                <a:latin typeface="Consolas" pitchFamily="49" charset="0"/>
                <a:cs typeface="Consolas" pitchFamily="49" charset="0"/>
              </a:rPr>
              <a:t>let </a:t>
            </a:r>
            <a:r>
              <a:rPr lang="en-GB" sz="2000" b="1" dirty="0">
                <a:latin typeface="Consolas" pitchFamily="49" charset="0"/>
                <a:cs typeface="Consolas" pitchFamily="49" charset="0"/>
              </a:rPr>
              <a:t>name50</a:t>
            </a:r>
            <a:r>
              <a:rPr lang="en-GB" sz="2000" dirty="0">
                <a:latin typeface="Consolas" pitchFamily="49" charset="0"/>
                <a:cs typeface="Consolas" pitchFamily="49" charset="0"/>
              </a:rPr>
              <a:t> input =</a:t>
            </a:r>
          </a:p>
          <a:p>
            <a:r>
              <a:rPr lang="en-GB" sz="2000" dirty="0">
                <a:latin typeface="Consolas" pitchFamily="49" charset="0"/>
                <a:cs typeface="Consolas" pitchFamily="49" charset="0"/>
              </a:rPr>
              <a:t>  if </a:t>
            </a:r>
            <a:r>
              <a:rPr lang="en-GB" sz="2000" dirty="0" err="1">
                <a:latin typeface="Consolas" pitchFamily="49" charset="0"/>
                <a:cs typeface="Consolas" pitchFamily="49" charset="0"/>
              </a:rPr>
              <a:t>input.name.Length</a:t>
            </a:r>
            <a:r>
              <a:rPr lang="en-GB" sz="2000" dirty="0">
                <a:latin typeface="Consolas" pitchFamily="49" charset="0"/>
                <a:cs typeface="Consolas" pitchFamily="49" charset="0"/>
              </a:rPr>
              <a:t> &gt; 50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"Name must not be longer than 50 chars"</a:t>
            </a:r>
          </a:p>
          <a:p>
            <a:r>
              <a:rPr lang="en-GB" sz="2000" dirty="0">
                <a:latin typeface="Consolas" pitchFamily="49" charset="0"/>
                <a:cs typeface="Consolas" pitchFamily="49" charset="0"/>
              </a:rPr>
              <a:t>  else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input</a:t>
            </a:r>
          </a:p>
          <a:p>
            <a:endParaRPr lang="en-GB" sz="2000" dirty="0">
              <a:latin typeface="Consolas" pitchFamily="49" charset="0"/>
              <a:cs typeface="Consolas" pitchFamily="49" charset="0"/>
            </a:endParaRPr>
          </a:p>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emailNotBlank</a:t>
            </a:r>
            <a:r>
              <a:rPr lang="en-GB" sz="2000" dirty="0">
                <a:latin typeface="Consolas" pitchFamily="49" charset="0"/>
                <a:cs typeface="Consolas" pitchFamily="49" charset="0"/>
              </a:rPr>
              <a:t> input =</a:t>
            </a:r>
          </a:p>
          <a:p>
            <a:r>
              <a:rPr lang="en-GB" sz="2000" dirty="0">
                <a:latin typeface="Consolas" pitchFamily="49" charset="0"/>
                <a:cs typeface="Consolas" pitchFamily="49" charset="0"/>
              </a:rPr>
              <a:t>  if </a:t>
            </a:r>
            <a:r>
              <a:rPr lang="en-GB" sz="2000" dirty="0" err="1">
                <a:latin typeface="Consolas" pitchFamily="49" charset="0"/>
                <a:cs typeface="Consolas" pitchFamily="49" charset="0"/>
              </a:rPr>
              <a:t>input.email</a:t>
            </a:r>
            <a:r>
              <a:rPr lang="en-GB" sz="2000" dirty="0">
                <a:latin typeface="Consolas" pitchFamily="49" charset="0"/>
                <a:cs typeface="Consolas" pitchFamily="49" charset="0"/>
              </a:rPr>
              <a:t> = "" then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"Email must not be blank"</a:t>
            </a:r>
          </a:p>
          <a:p>
            <a:r>
              <a:rPr lang="en-GB" sz="2000" dirty="0">
                <a:latin typeface="Consolas" pitchFamily="49" charset="0"/>
                <a:cs typeface="Consolas" pitchFamily="49" charset="0"/>
              </a:rPr>
              <a:t>  else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input</a:t>
            </a:r>
          </a:p>
        </p:txBody>
      </p:sp>
      <p:grpSp>
        <p:nvGrpSpPr>
          <p:cNvPr id="6" name="Group 5"/>
          <p:cNvGrpSpPr/>
          <p:nvPr/>
        </p:nvGrpSpPr>
        <p:grpSpPr>
          <a:xfrm>
            <a:off x="6400800" y="838200"/>
            <a:ext cx="2286000" cy="1066800"/>
            <a:chOff x="685801" y="1996401"/>
            <a:chExt cx="2666999" cy="1283732"/>
          </a:xfrm>
        </p:grpSpPr>
        <p:pic>
          <p:nvPicPr>
            <p:cNvPr id="7"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8" name="TextBox 7"/>
            <p:cNvSpPr txBox="1"/>
            <p:nvPr/>
          </p:nvSpPr>
          <p:spPr>
            <a:xfrm>
              <a:off x="863600" y="1996401"/>
              <a:ext cx="2222498" cy="370363"/>
            </a:xfrm>
            <a:prstGeom prst="rect">
              <a:avLst/>
            </a:prstGeom>
            <a:noFill/>
          </p:spPr>
          <p:txBody>
            <a:bodyPr wrap="square" rtlCol="0">
              <a:spAutoFit/>
            </a:bodyPr>
            <a:lstStyle/>
            <a:p>
              <a:pPr algn="ctr"/>
              <a:r>
                <a:rPr lang="en-GB" sz="1400" dirty="0" err="1"/>
                <a:t>nameNotBlank</a:t>
              </a:r>
              <a:endParaRPr lang="en-GB" sz="1400" dirty="0"/>
            </a:p>
          </p:txBody>
        </p:sp>
      </p:grpSp>
      <p:grpSp>
        <p:nvGrpSpPr>
          <p:cNvPr id="12" name="Group 11"/>
          <p:cNvGrpSpPr/>
          <p:nvPr/>
        </p:nvGrpSpPr>
        <p:grpSpPr>
          <a:xfrm>
            <a:off x="6400800" y="4114800"/>
            <a:ext cx="2286000" cy="1066800"/>
            <a:chOff x="685801" y="1996401"/>
            <a:chExt cx="2666999" cy="1283732"/>
          </a:xfrm>
        </p:grpSpPr>
        <p:pic>
          <p:nvPicPr>
            <p:cNvPr id="13"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14" name="TextBox 13"/>
            <p:cNvSpPr txBox="1"/>
            <p:nvPr/>
          </p:nvSpPr>
          <p:spPr>
            <a:xfrm>
              <a:off x="863600" y="1996401"/>
              <a:ext cx="2222498" cy="370363"/>
            </a:xfrm>
            <a:prstGeom prst="rect">
              <a:avLst/>
            </a:prstGeom>
            <a:noFill/>
          </p:spPr>
          <p:txBody>
            <a:bodyPr wrap="square" rtlCol="0">
              <a:spAutoFit/>
            </a:bodyPr>
            <a:lstStyle/>
            <a:p>
              <a:pPr algn="ctr"/>
              <a:r>
                <a:rPr lang="en-GB" sz="1400" dirty="0" err="1"/>
                <a:t>emailNotBlank</a:t>
              </a:r>
              <a:endParaRPr lang="en-GB"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3048000"/>
            <a:ext cx="9144000" cy="1938992"/>
          </a:xfrm>
          <a:prstGeom prst="rect">
            <a:avLst/>
          </a:prstGeom>
          <a:noFill/>
        </p:spPr>
        <p:txBody>
          <a:bodyPr wrap="square" rtlCol="0">
            <a:spAutoFit/>
          </a:bodyPr>
          <a:lstStyle/>
          <a:p>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a:p>
            <a:r>
              <a:rPr lang="en-GB" sz="2000" dirty="0">
                <a:latin typeface="Consolas" pitchFamily="49" charset="0"/>
                <a:cs typeface="Consolas" pitchFamily="49" charset="0"/>
              </a:rPr>
              <a:t>       </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 (combined with) </a:t>
            </a:r>
          </a:p>
          <a:p>
            <a:r>
              <a:rPr lang="en-GB" sz="2000" dirty="0">
                <a:latin typeface="Consolas" pitchFamily="49" charset="0"/>
                <a:cs typeface="Consolas" pitchFamily="49" charset="0"/>
              </a:rPr>
              <a:t>       name50 (combined with)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emailNotBlank</a:t>
            </a:r>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p:txBody>
      </p:sp>
      <p:grpSp>
        <p:nvGrpSpPr>
          <p:cNvPr id="16" name="Group 15"/>
          <p:cNvGrpSpPr/>
          <p:nvPr/>
        </p:nvGrpSpPr>
        <p:grpSpPr>
          <a:xfrm>
            <a:off x="304801" y="990600"/>
            <a:ext cx="2666999" cy="1283732"/>
            <a:chOff x="685801" y="1996401"/>
            <a:chExt cx="2666999" cy="1283732"/>
          </a:xfrm>
        </p:grpSpPr>
        <p:pic>
          <p:nvPicPr>
            <p:cNvPr id="17"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8" name="TextBox 17"/>
            <p:cNvSpPr txBox="1"/>
            <p:nvPr/>
          </p:nvSpPr>
          <p:spPr>
            <a:xfrm>
              <a:off x="838201" y="1996401"/>
              <a:ext cx="2286000" cy="369332"/>
            </a:xfrm>
            <a:prstGeom prst="rect">
              <a:avLst/>
            </a:prstGeom>
            <a:noFill/>
          </p:spPr>
          <p:txBody>
            <a:bodyPr wrap="square" rtlCol="0">
              <a:spAutoFit/>
            </a:bodyPr>
            <a:lstStyle/>
            <a:p>
              <a:pPr algn="ctr"/>
              <a:r>
                <a:rPr lang="en-GB" dirty="0" err="1"/>
                <a:t>nameNotBlank</a:t>
              </a:r>
              <a:endParaRPr lang="en-GB" dirty="0"/>
            </a:p>
          </p:txBody>
        </p:sp>
      </p:grpSp>
      <p:grpSp>
        <p:nvGrpSpPr>
          <p:cNvPr id="19" name="Group 18"/>
          <p:cNvGrpSpPr/>
          <p:nvPr/>
        </p:nvGrpSpPr>
        <p:grpSpPr>
          <a:xfrm>
            <a:off x="3200400" y="990600"/>
            <a:ext cx="2666999" cy="1283732"/>
            <a:chOff x="685801" y="1996401"/>
            <a:chExt cx="2666999" cy="1283732"/>
          </a:xfrm>
        </p:grpSpPr>
        <p:pic>
          <p:nvPicPr>
            <p:cNvPr id="2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21" name="TextBox 20"/>
            <p:cNvSpPr txBox="1"/>
            <p:nvPr/>
          </p:nvSpPr>
          <p:spPr>
            <a:xfrm>
              <a:off x="838202" y="1996401"/>
              <a:ext cx="2286000" cy="369332"/>
            </a:xfrm>
            <a:prstGeom prst="rect">
              <a:avLst/>
            </a:prstGeom>
            <a:noFill/>
          </p:spPr>
          <p:txBody>
            <a:bodyPr wrap="square" rtlCol="0">
              <a:spAutoFit/>
            </a:bodyPr>
            <a:lstStyle/>
            <a:p>
              <a:pPr algn="ctr"/>
              <a:r>
                <a:rPr lang="en-GB" dirty="0"/>
                <a:t>name50</a:t>
              </a:r>
            </a:p>
          </p:txBody>
        </p:sp>
      </p:grpSp>
      <p:grpSp>
        <p:nvGrpSpPr>
          <p:cNvPr id="22" name="Group 21"/>
          <p:cNvGrpSpPr/>
          <p:nvPr/>
        </p:nvGrpSpPr>
        <p:grpSpPr>
          <a:xfrm>
            <a:off x="6096001" y="990600"/>
            <a:ext cx="2666999" cy="1283732"/>
            <a:chOff x="685801" y="1996401"/>
            <a:chExt cx="2666999" cy="1283732"/>
          </a:xfrm>
        </p:grpSpPr>
        <p:pic>
          <p:nvPicPr>
            <p:cNvPr id="23"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24" name="TextBox 23"/>
            <p:cNvSpPr txBox="1"/>
            <p:nvPr/>
          </p:nvSpPr>
          <p:spPr>
            <a:xfrm>
              <a:off x="838201" y="1996401"/>
              <a:ext cx="2286000" cy="369332"/>
            </a:xfrm>
            <a:prstGeom prst="rect">
              <a:avLst/>
            </a:prstGeom>
            <a:noFill/>
          </p:spPr>
          <p:txBody>
            <a:bodyPr wrap="square" rtlCol="0">
              <a:spAutoFit/>
            </a:bodyPr>
            <a:lstStyle/>
            <a:p>
              <a:pPr algn="ctr"/>
              <a:r>
                <a:rPr lang="en-GB" dirty="0" err="1"/>
                <a:t>emailNotBlank</a:t>
              </a:r>
              <a:endParaRPr lang="en-GB" dirty="0"/>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3048000"/>
            <a:ext cx="8686800" cy="1938992"/>
          </a:xfrm>
          <a:prstGeom prst="rect">
            <a:avLst/>
          </a:prstGeom>
          <a:noFill/>
        </p:spPr>
        <p:txBody>
          <a:bodyPr wrap="square" rtlCol="0">
            <a:spAutoFit/>
          </a:bodyPr>
          <a:lstStyle/>
          <a:p>
            <a:endParaRPr lang="en-GB" sz="2000" dirty="0">
              <a:latin typeface="Consolas" pitchFamily="49" charset="0"/>
              <a:cs typeface="Consolas" pitchFamily="49" charset="0"/>
            </a:endParaRPr>
          </a:p>
          <a:p>
            <a:r>
              <a:rPr lang="en-GB" sz="2000" dirty="0">
                <a:latin typeface="Consolas" pitchFamily="49" charset="0"/>
                <a:cs typeface="Consolas" pitchFamily="49" charset="0"/>
              </a:rPr>
              <a:t>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bind</a:t>
            </a:r>
            <a:r>
              <a:rPr lang="en-GB" sz="2000" dirty="0">
                <a:latin typeface="Consolas" pitchFamily="49" charset="0"/>
                <a:cs typeface="Consolas" pitchFamily="49" charset="0"/>
              </a:rPr>
              <a:t> </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bind</a:t>
            </a:r>
            <a:r>
              <a:rPr lang="en-GB" sz="2000" dirty="0">
                <a:latin typeface="Consolas" pitchFamily="49" charset="0"/>
                <a:cs typeface="Consolas" pitchFamily="49" charset="0"/>
              </a:rPr>
              <a:t> name50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bind</a:t>
            </a:r>
            <a:r>
              <a:rPr lang="en-GB" sz="2000" dirty="0">
                <a:latin typeface="Consolas" pitchFamily="49" charset="0"/>
                <a:cs typeface="Consolas" pitchFamily="49" charset="0"/>
              </a:rPr>
              <a:t> </a:t>
            </a:r>
            <a:r>
              <a:rPr lang="en-GB" sz="2000" dirty="0" err="1">
                <a:latin typeface="Consolas" pitchFamily="49" charset="0"/>
                <a:cs typeface="Consolas" pitchFamily="49" charset="0"/>
              </a:rPr>
              <a:t>emailNotBlank</a:t>
            </a:r>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p:txBody>
      </p:sp>
      <p:grpSp>
        <p:nvGrpSpPr>
          <p:cNvPr id="2" name="Group 6"/>
          <p:cNvGrpSpPr/>
          <p:nvPr/>
        </p:nvGrpSpPr>
        <p:grpSpPr>
          <a:xfrm>
            <a:off x="1219203" y="3907319"/>
            <a:ext cx="6088691" cy="646331"/>
            <a:chOff x="1143003" y="4170958"/>
            <a:chExt cx="6088691" cy="646331"/>
          </a:xfrm>
        </p:grpSpPr>
        <p:sp>
          <p:nvSpPr>
            <p:cNvPr id="8" name="TextBox 7"/>
            <p:cNvSpPr txBox="1"/>
            <p:nvPr/>
          </p:nvSpPr>
          <p:spPr>
            <a:xfrm rot="60000">
              <a:off x="4806055" y="4170958"/>
              <a:ext cx="2425639" cy="646331"/>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use "bind" to convert to 2-track</a:t>
              </a:r>
              <a:endParaRPr lang="en-GB" dirty="0">
                <a:solidFill>
                  <a:srgbClr val="C00000"/>
                </a:solidFill>
                <a:latin typeface="Conformity" pitchFamily="2" charset="0"/>
              </a:endParaRPr>
            </a:p>
          </p:txBody>
        </p:sp>
        <p:sp>
          <p:nvSpPr>
            <p:cNvPr id="9" name="Freeform 8"/>
            <p:cNvSpPr/>
            <p:nvPr/>
          </p:nvSpPr>
          <p:spPr>
            <a:xfrm rot="16200000" flipH="1">
              <a:off x="2865052" y="2519090"/>
              <a:ext cx="213501" cy="3657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2" name="Group 31"/>
          <p:cNvGrpSpPr/>
          <p:nvPr/>
        </p:nvGrpSpPr>
        <p:grpSpPr>
          <a:xfrm>
            <a:off x="457200" y="1002268"/>
            <a:ext cx="2209800" cy="1131332"/>
            <a:chOff x="3276600" y="3921590"/>
            <a:chExt cx="2209800" cy="1131332"/>
          </a:xfrm>
        </p:grpSpPr>
        <p:pic>
          <p:nvPicPr>
            <p:cNvPr id="25"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26" name="TextBox 25"/>
            <p:cNvSpPr txBox="1"/>
            <p:nvPr/>
          </p:nvSpPr>
          <p:spPr>
            <a:xfrm>
              <a:off x="3276600" y="3921590"/>
              <a:ext cx="2209800" cy="369332"/>
            </a:xfrm>
            <a:prstGeom prst="rect">
              <a:avLst/>
            </a:prstGeom>
            <a:noFill/>
          </p:spPr>
          <p:txBody>
            <a:bodyPr wrap="square" rtlCol="0">
              <a:spAutoFit/>
            </a:bodyPr>
            <a:lstStyle/>
            <a:p>
              <a:pPr algn="ctr"/>
              <a:r>
                <a:rPr lang="en-GB" dirty="0" err="1"/>
                <a:t>nameNotBlank</a:t>
              </a:r>
              <a:endParaRPr lang="en-GB" dirty="0"/>
            </a:p>
          </p:txBody>
        </p:sp>
      </p:grpSp>
      <p:grpSp>
        <p:nvGrpSpPr>
          <p:cNvPr id="27" name="Group 31"/>
          <p:cNvGrpSpPr/>
          <p:nvPr/>
        </p:nvGrpSpPr>
        <p:grpSpPr>
          <a:xfrm>
            <a:off x="3352800" y="1002268"/>
            <a:ext cx="2209800" cy="1131332"/>
            <a:chOff x="3276600" y="3921590"/>
            <a:chExt cx="2209800" cy="1131332"/>
          </a:xfrm>
        </p:grpSpPr>
        <p:pic>
          <p:nvPicPr>
            <p:cNvPr id="28"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29" name="TextBox 28"/>
            <p:cNvSpPr txBox="1"/>
            <p:nvPr/>
          </p:nvSpPr>
          <p:spPr>
            <a:xfrm>
              <a:off x="3276600" y="3921590"/>
              <a:ext cx="2209800" cy="369332"/>
            </a:xfrm>
            <a:prstGeom prst="rect">
              <a:avLst/>
            </a:prstGeom>
            <a:noFill/>
          </p:spPr>
          <p:txBody>
            <a:bodyPr wrap="square" rtlCol="0">
              <a:spAutoFit/>
            </a:bodyPr>
            <a:lstStyle/>
            <a:p>
              <a:pPr algn="ctr"/>
              <a:r>
                <a:rPr lang="en-GB" dirty="0"/>
                <a:t>name50</a:t>
              </a:r>
            </a:p>
          </p:txBody>
        </p:sp>
      </p:grpSp>
      <p:grpSp>
        <p:nvGrpSpPr>
          <p:cNvPr id="30" name="Group 31"/>
          <p:cNvGrpSpPr/>
          <p:nvPr/>
        </p:nvGrpSpPr>
        <p:grpSpPr>
          <a:xfrm>
            <a:off x="6248400" y="1002268"/>
            <a:ext cx="2209800" cy="1131332"/>
            <a:chOff x="3276600" y="3921590"/>
            <a:chExt cx="2209800" cy="1131332"/>
          </a:xfrm>
        </p:grpSpPr>
        <p:pic>
          <p:nvPicPr>
            <p:cNvPr id="31"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32" name="TextBox 31"/>
            <p:cNvSpPr txBox="1"/>
            <p:nvPr/>
          </p:nvSpPr>
          <p:spPr>
            <a:xfrm>
              <a:off x="3276600" y="3921590"/>
              <a:ext cx="2209800" cy="369332"/>
            </a:xfrm>
            <a:prstGeom prst="rect">
              <a:avLst/>
            </a:prstGeom>
            <a:noFill/>
          </p:spPr>
          <p:txBody>
            <a:bodyPr wrap="square" rtlCol="0">
              <a:spAutoFit/>
            </a:bodyPr>
            <a:lstStyle/>
            <a:p>
              <a:pPr algn="ctr"/>
              <a:r>
                <a:rPr lang="en-GB" dirty="0" err="1"/>
                <a:t>emailNotBlank</a:t>
              </a:r>
              <a:endParaRPr lang="en-GB" dirty="0"/>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Straying from the happy path</a:t>
            </a:r>
          </a:p>
        </p:txBody>
      </p:sp>
      <p:pic>
        <p:nvPicPr>
          <p:cNvPr id="129026" name="Picture 2" descr="Grumpy Cat  - Happy path? what could possibly go wrong?"/>
          <p:cNvPicPr>
            <a:picLocks noChangeAspect="1" noChangeArrowheads="1"/>
          </p:cNvPicPr>
          <p:nvPr/>
        </p:nvPicPr>
        <p:blipFill>
          <a:blip r:embed="rId3" cstate="print"/>
          <a:srcRect/>
          <a:stretch>
            <a:fillRect/>
          </a:stretch>
        </p:blipFill>
        <p:spPr bwMode="auto">
          <a:xfrm>
            <a:off x="2438400" y="1447800"/>
            <a:ext cx="3810000" cy="381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3048000"/>
            <a:ext cx="7239000" cy="1938992"/>
          </a:xfrm>
          <a:prstGeom prst="rect">
            <a:avLst/>
          </a:prstGeom>
          <a:noFill/>
        </p:spPr>
        <p:txBody>
          <a:bodyPr wrap="square" rtlCol="0">
            <a:spAutoFit/>
          </a:bodyPr>
          <a:lstStyle/>
          <a:p>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a:p>
            <a:r>
              <a:rPr lang="en-GB" sz="2000" dirty="0">
                <a:latin typeface="Consolas" pitchFamily="49" charset="0"/>
                <a:cs typeface="Consolas" pitchFamily="49" charset="0"/>
              </a:rPr>
              <a:t>  bind </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&gt;&gt;</a:t>
            </a:r>
            <a:r>
              <a:rPr lang="en-GB" sz="2000" dirty="0">
                <a:latin typeface="Consolas" pitchFamily="49" charset="0"/>
                <a:cs typeface="Consolas" pitchFamily="49" charset="0"/>
              </a:rPr>
              <a:t> bind name50 </a:t>
            </a:r>
          </a:p>
          <a:p>
            <a:r>
              <a:rPr lang="en-GB" sz="2000" dirty="0">
                <a:latin typeface="Consolas" pitchFamily="49" charset="0"/>
                <a:cs typeface="Consolas" pitchFamily="49" charset="0"/>
              </a:rPr>
              <a:t>  </a:t>
            </a:r>
            <a:r>
              <a:rPr lang="en-GB" sz="2000" dirty="0">
                <a:solidFill>
                  <a:srgbClr val="C00000"/>
                </a:solidFill>
                <a:latin typeface="Consolas" pitchFamily="49" charset="0"/>
                <a:cs typeface="Consolas" pitchFamily="49" charset="0"/>
              </a:rPr>
              <a:t>&gt;&gt;</a:t>
            </a:r>
            <a:r>
              <a:rPr lang="en-GB" sz="2000" dirty="0">
                <a:latin typeface="Consolas" pitchFamily="49" charset="0"/>
                <a:cs typeface="Consolas" pitchFamily="49" charset="0"/>
              </a:rPr>
              <a:t> bind </a:t>
            </a:r>
            <a:r>
              <a:rPr lang="en-GB" sz="2000" dirty="0" err="1">
                <a:latin typeface="Consolas" pitchFamily="49" charset="0"/>
                <a:cs typeface="Consolas" pitchFamily="49" charset="0"/>
              </a:rPr>
              <a:t>emailNotBlank</a:t>
            </a:r>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p:txBody>
      </p:sp>
      <p:grpSp>
        <p:nvGrpSpPr>
          <p:cNvPr id="3" name="Group 9"/>
          <p:cNvGrpSpPr/>
          <p:nvPr/>
        </p:nvGrpSpPr>
        <p:grpSpPr>
          <a:xfrm>
            <a:off x="838200" y="4572000"/>
            <a:ext cx="3647877" cy="483260"/>
            <a:chOff x="4724401" y="4317340"/>
            <a:chExt cx="3647877" cy="483260"/>
          </a:xfrm>
        </p:grpSpPr>
        <p:sp>
          <p:nvSpPr>
            <p:cNvPr id="11" name="TextBox 10"/>
            <p:cNvSpPr txBox="1"/>
            <p:nvPr/>
          </p:nvSpPr>
          <p:spPr>
            <a:xfrm rot="60000">
              <a:off x="5946639" y="4364538"/>
              <a:ext cx="2425639"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then compose together</a:t>
              </a:r>
              <a:endParaRPr lang="en-GB" dirty="0">
                <a:solidFill>
                  <a:srgbClr val="C00000"/>
                </a:solidFill>
                <a:latin typeface="Conformity" pitchFamily="2" charset="0"/>
              </a:endParaRPr>
            </a:p>
          </p:txBody>
        </p:sp>
        <p:sp>
          <p:nvSpPr>
            <p:cNvPr id="12" name="Freeform 11"/>
            <p:cNvSpPr/>
            <p:nvPr/>
          </p:nvSpPr>
          <p:spPr>
            <a:xfrm rot="16200000" flipH="1">
              <a:off x="5092372" y="3949369"/>
              <a:ext cx="483260" cy="12192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2" name="Picture 1"/>
          <p:cNvPicPr>
            <a:picLocks noChangeAspect="1" noChangeArrowheads="1"/>
          </p:cNvPicPr>
          <p:nvPr/>
        </p:nvPicPr>
        <p:blipFill>
          <a:blip r:embed="rId3" cstate="print"/>
          <a:srcRect/>
          <a:stretch>
            <a:fillRect/>
          </a:stretch>
        </p:blipFill>
        <p:spPr bwMode="auto">
          <a:xfrm>
            <a:off x="595313" y="1143000"/>
            <a:ext cx="7953375" cy="1371600"/>
          </a:xfrm>
          <a:prstGeom prst="rect">
            <a:avLst/>
          </a:prstGeom>
          <a:noFill/>
          <a:ln w="9525">
            <a:noFill/>
            <a:miter lim="800000"/>
            <a:headEnd/>
            <a:tailEnd/>
          </a:ln>
        </p:spPr>
      </p:pic>
      <p:sp>
        <p:nvSpPr>
          <p:cNvPr id="30" name="TextBox 29"/>
          <p:cNvSpPr txBox="1"/>
          <p:nvPr/>
        </p:nvSpPr>
        <p:spPr>
          <a:xfrm>
            <a:off x="1143000" y="990600"/>
            <a:ext cx="2209800" cy="369332"/>
          </a:xfrm>
          <a:prstGeom prst="rect">
            <a:avLst/>
          </a:prstGeom>
          <a:noFill/>
        </p:spPr>
        <p:txBody>
          <a:bodyPr wrap="square" rtlCol="0">
            <a:spAutoFit/>
          </a:bodyPr>
          <a:lstStyle/>
          <a:p>
            <a:pPr algn="ctr"/>
            <a:r>
              <a:rPr lang="en-GB" dirty="0" err="1"/>
              <a:t>nameNotBlank</a:t>
            </a:r>
            <a:endParaRPr lang="en-GB" dirty="0"/>
          </a:p>
        </p:txBody>
      </p:sp>
      <p:sp>
        <p:nvSpPr>
          <p:cNvPr id="33" name="TextBox 32"/>
          <p:cNvSpPr txBox="1"/>
          <p:nvPr/>
        </p:nvSpPr>
        <p:spPr>
          <a:xfrm>
            <a:off x="3429000" y="990600"/>
            <a:ext cx="2209800" cy="369332"/>
          </a:xfrm>
          <a:prstGeom prst="rect">
            <a:avLst/>
          </a:prstGeom>
          <a:noFill/>
        </p:spPr>
        <p:txBody>
          <a:bodyPr wrap="square" rtlCol="0">
            <a:spAutoFit/>
          </a:bodyPr>
          <a:lstStyle/>
          <a:p>
            <a:pPr algn="ctr"/>
            <a:r>
              <a:rPr lang="en-GB" dirty="0"/>
              <a:t>name50</a:t>
            </a:r>
          </a:p>
        </p:txBody>
      </p:sp>
      <p:sp>
        <p:nvSpPr>
          <p:cNvPr id="34" name="TextBox 33"/>
          <p:cNvSpPr txBox="1"/>
          <p:nvPr/>
        </p:nvSpPr>
        <p:spPr>
          <a:xfrm>
            <a:off x="6019800" y="990600"/>
            <a:ext cx="2209800" cy="369332"/>
          </a:xfrm>
          <a:prstGeom prst="rect">
            <a:avLst/>
          </a:prstGeom>
          <a:noFill/>
        </p:spPr>
        <p:txBody>
          <a:bodyPr wrap="square" rtlCol="0">
            <a:spAutoFit/>
          </a:bodyPr>
          <a:lstStyle/>
          <a:p>
            <a:pPr algn="ctr"/>
            <a:r>
              <a:rPr lang="en-GB" dirty="0" err="1"/>
              <a:t>emailNotBlank</a:t>
            </a:r>
            <a:endParaRPr lang="en-GB" dirty="0"/>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3048000"/>
            <a:ext cx="8458200" cy="2862322"/>
          </a:xfrm>
          <a:prstGeom prst="rect">
            <a:avLst/>
          </a:prstGeom>
          <a:noFill/>
        </p:spPr>
        <p:txBody>
          <a:bodyPr wrap="square" rtlCol="0">
            <a:spAutoFit/>
          </a:bodyPr>
          <a:lstStyle/>
          <a:p>
            <a:endParaRPr lang="en-GB" sz="2000" dirty="0">
              <a:latin typeface="Consolas" pitchFamily="49" charset="0"/>
              <a:cs typeface="Consolas" pitchFamily="49" charset="0"/>
            </a:endParaRPr>
          </a:p>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validateRequest</a:t>
            </a:r>
            <a:r>
              <a:rPr lang="en-GB" sz="2000" b="1" dirty="0">
                <a:latin typeface="Consolas" pitchFamily="49" charset="0"/>
                <a:cs typeface="Consolas" pitchFamily="49" charset="0"/>
              </a:rPr>
              <a:t> </a:t>
            </a:r>
            <a:r>
              <a:rPr lang="en-GB" sz="2000" dirty="0">
                <a:latin typeface="Consolas" pitchFamily="49" charset="0"/>
                <a:cs typeface="Consolas" pitchFamily="49" charset="0"/>
              </a:rPr>
              <a:t>= </a:t>
            </a:r>
          </a:p>
          <a:p>
            <a:r>
              <a:rPr lang="en-GB" sz="2000" dirty="0">
                <a:latin typeface="Consolas" pitchFamily="49" charset="0"/>
                <a:cs typeface="Consolas" pitchFamily="49" charset="0"/>
              </a:rPr>
              <a:t>  bind </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 </a:t>
            </a:r>
          </a:p>
          <a:p>
            <a:r>
              <a:rPr lang="en-GB" sz="2000" dirty="0">
                <a:latin typeface="Consolas" pitchFamily="49" charset="0"/>
                <a:cs typeface="Consolas" pitchFamily="49" charset="0"/>
              </a:rPr>
              <a:t>  &gt;&gt; bind name50 </a:t>
            </a:r>
          </a:p>
          <a:p>
            <a:r>
              <a:rPr lang="en-GB" sz="2000" dirty="0">
                <a:latin typeface="Consolas" pitchFamily="49" charset="0"/>
                <a:cs typeface="Consolas" pitchFamily="49" charset="0"/>
              </a:rPr>
              <a:t>  &gt;&gt; bind </a:t>
            </a:r>
            <a:r>
              <a:rPr lang="en-GB" sz="2000" dirty="0" err="1">
                <a:latin typeface="Consolas" pitchFamily="49" charset="0"/>
                <a:cs typeface="Consolas" pitchFamily="49" charset="0"/>
              </a:rPr>
              <a:t>emailNotBlank</a:t>
            </a:r>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a:p>
            <a:r>
              <a:rPr lang="en-GB" sz="2000" i="1" dirty="0">
                <a:solidFill>
                  <a:schemeClr val="accent3">
                    <a:lumMod val="50000"/>
                  </a:schemeClr>
                </a:solidFill>
                <a:latin typeface="Consolas" pitchFamily="49" charset="0"/>
                <a:cs typeface="Consolas" pitchFamily="49" charset="0"/>
              </a:rPr>
              <a:t>// </a:t>
            </a:r>
            <a:r>
              <a:rPr lang="en-GB" sz="2000" i="1" dirty="0" err="1">
                <a:solidFill>
                  <a:schemeClr val="accent3">
                    <a:lumMod val="50000"/>
                  </a:schemeClr>
                </a:solidFill>
                <a:latin typeface="Consolas" pitchFamily="49" charset="0"/>
                <a:cs typeface="Consolas" pitchFamily="49" charset="0"/>
              </a:rPr>
              <a:t>validateRequest</a:t>
            </a:r>
            <a:r>
              <a:rPr lang="en-GB" sz="2000" i="1" dirty="0">
                <a:solidFill>
                  <a:schemeClr val="accent3">
                    <a:lumMod val="50000"/>
                  </a:schemeClr>
                </a:solidFill>
                <a:latin typeface="Consolas" pitchFamily="49" charset="0"/>
                <a:cs typeface="Consolas" pitchFamily="49" charset="0"/>
              </a:rPr>
              <a:t> : Result&lt;Request&gt; -&gt; Result&lt;Request&gt;</a:t>
            </a:r>
          </a:p>
        </p:txBody>
      </p:sp>
      <p:grpSp>
        <p:nvGrpSpPr>
          <p:cNvPr id="3" name="Group 9"/>
          <p:cNvGrpSpPr/>
          <p:nvPr/>
        </p:nvGrpSpPr>
        <p:grpSpPr>
          <a:xfrm>
            <a:off x="2209800" y="2971800"/>
            <a:ext cx="3571677" cy="619071"/>
            <a:chOff x="4724401" y="4317340"/>
            <a:chExt cx="3571677" cy="619071"/>
          </a:xfrm>
        </p:grpSpPr>
        <p:sp>
          <p:nvSpPr>
            <p:cNvPr id="11" name="TextBox 10"/>
            <p:cNvSpPr txBox="1"/>
            <p:nvPr/>
          </p:nvSpPr>
          <p:spPr>
            <a:xfrm rot="60000">
              <a:off x="5870439" y="4567079"/>
              <a:ext cx="2425639"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Define a function</a:t>
              </a:r>
              <a:endParaRPr lang="en-GB" dirty="0">
                <a:solidFill>
                  <a:srgbClr val="C00000"/>
                </a:solidFill>
                <a:latin typeface="Conformity" pitchFamily="2" charset="0"/>
              </a:endParaRPr>
            </a:p>
          </p:txBody>
        </p:sp>
        <p:sp>
          <p:nvSpPr>
            <p:cNvPr id="12" name="Freeform 11"/>
            <p:cNvSpPr/>
            <p:nvPr/>
          </p:nvSpPr>
          <p:spPr>
            <a:xfrm rot="5400000" flipH="1" flipV="1">
              <a:off x="5092372" y="3949369"/>
              <a:ext cx="483260" cy="12192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6" name="Group 12"/>
          <p:cNvGrpSpPr/>
          <p:nvPr/>
        </p:nvGrpSpPr>
        <p:grpSpPr>
          <a:xfrm>
            <a:off x="5562600" y="5869391"/>
            <a:ext cx="3428476" cy="646331"/>
            <a:chOff x="4724402" y="4224123"/>
            <a:chExt cx="3428476" cy="646331"/>
          </a:xfrm>
        </p:grpSpPr>
        <p:sp>
          <p:nvSpPr>
            <p:cNvPr id="14" name="TextBox 13"/>
            <p:cNvSpPr txBox="1"/>
            <p:nvPr/>
          </p:nvSpPr>
          <p:spPr>
            <a:xfrm rot="60000">
              <a:off x="5946656" y="4224123"/>
              <a:ext cx="2206222" cy="646331"/>
            </a:xfrm>
            <a:prstGeom prst="rect">
              <a:avLst/>
            </a:prstGeom>
            <a:noFill/>
          </p:spPr>
          <p:txBody>
            <a:bodyPr wrap="square" rtlCol="0">
              <a:spAutoFit/>
            </a:bodyPr>
            <a:lstStyle/>
            <a:p>
              <a:pPr algn="ctr"/>
              <a:r>
                <a:rPr lang="en-GB" dirty="0">
                  <a:solidFill>
                    <a:srgbClr val="C00000"/>
                  </a:solidFill>
                  <a:latin typeface="Conformity" pitchFamily="2" charset="0"/>
                  <a:cs typeface="Consolas" pitchFamily="49" charset="0"/>
                </a:rPr>
                <a:t>Overall result is a new two-track function</a:t>
              </a:r>
              <a:endParaRPr lang="en-GB" dirty="0">
                <a:solidFill>
                  <a:srgbClr val="C00000"/>
                </a:solidFill>
                <a:latin typeface="Conformity" pitchFamily="2" charset="0"/>
              </a:endParaRPr>
            </a:p>
          </p:txBody>
        </p:sp>
        <p:sp>
          <p:nvSpPr>
            <p:cNvPr id="15" name="Freeform 14"/>
            <p:cNvSpPr/>
            <p:nvPr/>
          </p:nvSpPr>
          <p:spPr>
            <a:xfrm rot="16200000" flipH="1">
              <a:off x="5206673" y="3835069"/>
              <a:ext cx="483260" cy="14478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2" name="Picture 1"/>
          <p:cNvPicPr>
            <a:picLocks noChangeAspect="1" noChangeArrowheads="1"/>
          </p:cNvPicPr>
          <p:nvPr/>
        </p:nvPicPr>
        <p:blipFill>
          <a:blip r:embed="rId3" cstate="print"/>
          <a:srcRect/>
          <a:stretch>
            <a:fillRect/>
          </a:stretch>
        </p:blipFill>
        <p:spPr bwMode="auto">
          <a:xfrm>
            <a:off x="595313" y="1143000"/>
            <a:ext cx="7953375" cy="1371600"/>
          </a:xfrm>
          <a:prstGeom prst="rect">
            <a:avLst/>
          </a:prstGeom>
          <a:noFill/>
          <a:ln w="9525">
            <a:noFill/>
            <a:miter lim="800000"/>
            <a:headEnd/>
            <a:tailEnd/>
          </a:ln>
        </p:spPr>
      </p:pic>
      <p:sp>
        <p:nvSpPr>
          <p:cNvPr id="17" name="Rectangle 16"/>
          <p:cNvSpPr/>
          <p:nvPr/>
        </p:nvSpPr>
        <p:spPr>
          <a:xfrm>
            <a:off x="1371600" y="1066800"/>
            <a:ext cx="6400800" cy="1295400"/>
          </a:xfrm>
          <a:prstGeom prst="rect">
            <a:avLst/>
          </a:prstGeom>
          <a:solidFill>
            <a:srgbClr val="BFBFBF">
              <a:alpha val="85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latin typeface="+mj-lt"/>
                <a:cs typeface="Consolas" pitchFamily="49" charset="0"/>
              </a:rPr>
              <a:t>validateRequest</a:t>
            </a:r>
            <a:endParaRPr lang="en-GB" dirty="0">
              <a:solidFill>
                <a:schemeClr val="tx1"/>
              </a:solidFill>
              <a:latin typeface="+mj-lt"/>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3048000"/>
            <a:ext cx="8839200" cy="2862322"/>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a:latin typeface="Consolas" pitchFamily="49" charset="0"/>
                <a:cs typeface="Consolas" pitchFamily="49" charset="0"/>
              </a:rPr>
              <a:t>&gt;&gt;=</a:t>
            </a:r>
            <a:r>
              <a:rPr lang="en-GB" sz="2000" dirty="0">
                <a:latin typeface="Consolas" pitchFamily="49" charset="0"/>
                <a:cs typeface="Consolas" pitchFamily="49" charset="0"/>
              </a:rPr>
              <a:t>)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a:t>
            </a:r>
            <a:r>
              <a:rPr lang="en-GB" sz="2000" dirty="0" err="1">
                <a:latin typeface="Consolas" pitchFamily="49" charset="0"/>
                <a:cs typeface="Consolas" pitchFamily="49" charset="0"/>
              </a:rPr>
              <a:t>switchFunction</a:t>
            </a:r>
            <a:r>
              <a:rPr lang="en-GB" sz="2000" dirty="0">
                <a:latin typeface="Consolas" pitchFamily="49" charset="0"/>
                <a:cs typeface="Consolas" pitchFamily="49" charset="0"/>
              </a:rPr>
              <a:t> = </a:t>
            </a:r>
          </a:p>
          <a:p>
            <a:r>
              <a:rPr lang="en-GB" sz="2000" dirty="0">
                <a:latin typeface="Consolas" pitchFamily="49" charset="0"/>
                <a:cs typeface="Consolas" pitchFamily="49" charset="0"/>
              </a:rPr>
              <a:t>  bind </a:t>
            </a:r>
            <a:r>
              <a:rPr lang="en-GB" sz="2000" dirty="0" err="1">
                <a:latin typeface="Consolas" pitchFamily="49" charset="0"/>
                <a:cs typeface="Consolas" pitchFamily="49" charset="0"/>
              </a:rPr>
              <a:t>switchFunction</a:t>
            </a:r>
            <a:r>
              <a:rPr lang="en-GB" sz="2000" dirty="0">
                <a:latin typeface="Consolas" pitchFamily="49" charset="0"/>
                <a:cs typeface="Consolas" pitchFamily="49" charset="0"/>
              </a:rPr>
              <a:t> </a:t>
            </a:r>
            <a:r>
              <a:rPr lang="en-GB" sz="2000" dirty="0" err="1">
                <a:latin typeface="Consolas" pitchFamily="49" charset="0"/>
                <a:cs typeface="Consolas" pitchFamily="49" charset="0"/>
              </a:rPr>
              <a:t>twoTrackInput</a:t>
            </a:r>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a:p>
            <a:r>
              <a:rPr lang="en-GB" sz="2000" dirty="0">
                <a:latin typeface="Consolas" pitchFamily="49" charset="0"/>
                <a:cs typeface="Consolas" pitchFamily="49" charset="0"/>
              </a:rPr>
              <a:t>let </a:t>
            </a:r>
            <a:r>
              <a:rPr lang="en-GB" sz="2000" b="1" dirty="0" err="1">
                <a:latin typeface="Consolas" pitchFamily="49" charset="0"/>
                <a:cs typeface="Consolas" pitchFamily="49" charset="0"/>
              </a:rPr>
              <a:t>validateRequest</a:t>
            </a:r>
            <a:r>
              <a:rPr lang="en-GB" sz="2000" b="1" dirty="0">
                <a:latin typeface="Consolas" pitchFamily="49" charset="0"/>
                <a:cs typeface="Consolas" pitchFamily="49" charset="0"/>
              </a:rPr>
              <a:t>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a:t>
            </a:r>
          </a:p>
          <a:p>
            <a:r>
              <a:rPr lang="en-GB" sz="2000" dirty="0">
                <a:latin typeface="Consolas" pitchFamily="49" charset="0"/>
                <a:cs typeface="Consolas" pitchFamily="49" charset="0"/>
              </a:rPr>
              <a:t>  &gt;&gt;= </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 </a:t>
            </a:r>
          </a:p>
          <a:p>
            <a:r>
              <a:rPr lang="en-GB" sz="2000" dirty="0">
                <a:latin typeface="Consolas" pitchFamily="49" charset="0"/>
                <a:cs typeface="Consolas" pitchFamily="49" charset="0"/>
              </a:rPr>
              <a:t>  &gt;&gt;= name50 </a:t>
            </a:r>
          </a:p>
          <a:p>
            <a:r>
              <a:rPr lang="en-GB" sz="2000" dirty="0">
                <a:latin typeface="Consolas" pitchFamily="49" charset="0"/>
                <a:cs typeface="Consolas" pitchFamily="49" charset="0"/>
              </a:rPr>
              <a:t>  &gt;&gt;= </a:t>
            </a:r>
            <a:r>
              <a:rPr lang="en-GB" sz="2000" dirty="0" err="1">
                <a:latin typeface="Consolas" pitchFamily="49" charset="0"/>
                <a:cs typeface="Consolas" pitchFamily="49" charset="0"/>
              </a:rPr>
              <a:t>emailNotBlank</a:t>
            </a:r>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p:txBody>
      </p:sp>
      <p:grpSp>
        <p:nvGrpSpPr>
          <p:cNvPr id="10" name="Group 9"/>
          <p:cNvGrpSpPr/>
          <p:nvPr/>
        </p:nvGrpSpPr>
        <p:grpSpPr>
          <a:xfrm>
            <a:off x="4648203" y="3581400"/>
            <a:ext cx="4105074" cy="542870"/>
            <a:chOff x="4191004" y="4164940"/>
            <a:chExt cx="4105074" cy="542870"/>
          </a:xfrm>
        </p:grpSpPr>
        <p:sp>
          <p:nvSpPr>
            <p:cNvPr id="11" name="TextBox 10"/>
            <p:cNvSpPr txBox="1"/>
            <p:nvPr/>
          </p:nvSpPr>
          <p:spPr>
            <a:xfrm rot="21540000" flipH="1">
              <a:off x="5870439" y="4338478"/>
              <a:ext cx="2425639"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Needs a explicit parameter</a:t>
              </a:r>
              <a:endParaRPr lang="en-GB" dirty="0">
                <a:solidFill>
                  <a:srgbClr val="C00000"/>
                </a:solidFill>
                <a:latin typeface="Conformity" pitchFamily="2" charset="0"/>
              </a:endParaRPr>
            </a:p>
          </p:txBody>
        </p:sp>
        <p:sp>
          <p:nvSpPr>
            <p:cNvPr id="12" name="Freeform 11"/>
            <p:cNvSpPr/>
            <p:nvPr/>
          </p:nvSpPr>
          <p:spPr>
            <a:xfrm rot="5400000" flipH="1" flipV="1">
              <a:off x="4787574" y="3568370"/>
              <a:ext cx="483260" cy="1676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oup 14"/>
          <p:cNvGrpSpPr/>
          <p:nvPr/>
        </p:nvGrpSpPr>
        <p:grpSpPr>
          <a:xfrm>
            <a:off x="990600" y="2667000"/>
            <a:ext cx="7610278" cy="762000"/>
            <a:chOff x="990600" y="3429000"/>
            <a:chExt cx="7610278" cy="762000"/>
          </a:xfrm>
        </p:grpSpPr>
        <p:grpSp>
          <p:nvGrpSpPr>
            <p:cNvPr id="7" name="Group 6"/>
            <p:cNvGrpSpPr/>
            <p:nvPr/>
          </p:nvGrpSpPr>
          <p:grpSpPr>
            <a:xfrm>
              <a:off x="1447800" y="3429000"/>
              <a:ext cx="7153078" cy="492732"/>
              <a:chOff x="1219200" y="4241139"/>
              <a:chExt cx="7153078" cy="492732"/>
            </a:xfrm>
          </p:grpSpPr>
          <p:sp>
            <p:nvSpPr>
              <p:cNvPr id="8" name="TextBox 7"/>
              <p:cNvSpPr txBox="1"/>
              <p:nvPr/>
            </p:nvSpPr>
            <p:spPr>
              <a:xfrm rot="21660000">
                <a:off x="5946639" y="4364539"/>
                <a:ext cx="2425639" cy="369332"/>
              </a:xfrm>
              <a:prstGeom prst="rect">
                <a:avLst/>
              </a:prstGeom>
              <a:noFill/>
            </p:spPr>
            <p:txBody>
              <a:bodyPr wrap="square" rtlCol="0">
                <a:spAutoFit/>
              </a:bodyPr>
              <a:lstStyle/>
              <a:p>
                <a:r>
                  <a:rPr lang="en-GB" dirty="0">
                    <a:solidFill>
                      <a:srgbClr val="C00000"/>
                    </a:solidFill>
                    <a:latin typeface="Conformity" pitchFamily="2" charset="0"/>
                  </a:rPr>
                  <a:t>Common symbol for bind</a:t>
                </a:r>
              </a:p>
            </p:txBody>
          </p:sp>
          <p:sp>
            <p:nvSpPr>
              <p:cNvPr id="9" name="Freeform 8"/>
              <p:cNvSpPr/>
              <p:nvPr/>
            </p:nvSpPr>
            <p:spPr>
              <a:xfrm rot="5400000" flipH="1" flipV="1">
                <a:off x="3429000" y="2031339"/>
                <a:ext cx="381000" cy="4800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4" name="Oval 13"/>
            <p:cNvSpPr/>
            <p:nvPr/>
          </p:nvSpPr>
          <p:spPr>
            <a:xfrm>
              <a:off x="990600" y="3810000"/>
              <a:ext cx="6096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 name="Picture 1"/>
          <p:cNvPicPr>
            <a:picLocks noChangeAspect="1" noChangeArrowheads="1"/>
          </p:cNvPicPr>
          <p:nvPr/>
        </p:nvPicPr>
        <p:blipFill>
          <a:blip r:embed="rId3" cstate="print"/>
          <a:srcRect/>
          <a:stretch>
            <a:fillRect/>
          </a:stretch>
        </p:blipFill>
        <p:spPr bwMode="auto">
          <a:xfrm>
            <a:off x="595313" y="1143000"/>
            <a:ext cx="7953375" cy="1371600"/>
          </a:xfrm>
          <a:prstGeom prst="rect">
            <a:avLst/>
          </a:prstGeom>
          <a:noFill/>
          <a:ln w="9525">
            <a:noFill/>
            <a:miter lim="800000"/>
            <a:headEnd/>
            <a:tailEnd/>
          </a:ln>
        </p:spPr>
      </p:pic>
      <p:sp>
        <p:nvSpPr>
          <p:cNvPr id="21" name="Rectangle 20"/>
          <p:cNvSpPr/>
          <p:nvPr/>
        </p:nvSpPr>
        <p:spPr>
          <a:xfrm>
            <a:off x="1371600" y="1066800"/>
            <a:ext cx="6400800" cy="1295400"/>
          </a:xfrm>
          <a:prstGeom prst="rect">
            <a:avLst/>
          </a:prstGeom>
          <a:solidFill>
            <a:srgbClr val="BFBFBF">
              <a:alpha val="85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latin typeface="+mj-lt"/>
                <a:cs typeface="Consolas" pitchFamily="49" charset="0"/>
              </a:rPr>
              <a:t>validateRequest</a:t>
            </a:r>
            <a:endParaRPr lang="en-GB" dirty="0">
              <a:solidFill>
                <a:schemeClr val="tx1"/>
              </a:solidFill>
              <a:latin typeface="+mj-lt"/>
            </a:endParaRPr>
          </a:p>
        </p:txBody>
      </p:sp>
      <p:grpSp>
        <p:nvGrpSpPr>
          <p:cNvPr id="22" name="Group 21"/>
          <p:cNvGrpSpPr/>
          <p:nvPr/>
        </p:nvGrpSpPr>
        <p:grpSpPr>
          <a:xfrm>
            <a:off x="838200" y="5638800"/>
            <a:ext cx="4572708" cy="759655"/>
            <a:chOff x="4191004" y="4164940"/>
            <a:chExt cx="4572708" cy="759655"/>
          </a:xfrm>
        </p:grpSpPr>
        <p:sp>
          <p:nvSpPr>
            <p:cNvPr id="23" name="TextBox 22"/>
            <p:cNvSpPr txBox="1"/>
            <p:nvPr/>
          </p:nvSpPr>
          <p:spPr>
            <a:xfrm rot="21540000" flipH="1">
              <a:off x="5336966" y="4278264"/>
              <a:ext cx="3426746" cy="646331"/>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Bind symbol = F# composition symbol + </a:t>
              </a:r>
              <a:br>
                <a:rPr lang="en-GB" dirty="0">
                  <a:solidFill>
                    <a:srgbClr val="C00000"/>
                  </a:solidFill>
                  <a:latin typeface="Conformity" pitchFamily="2" charset="0"/>
                  <a:cs typeface="Consolas" pitchFamily="49" charset="0"/>
                </a:rPr>
              </a:br>
              <a:r>
                <a:rPr lang="en-GB" dirty="0">
                  <a:solidFill>
                    <a:srgbClr val="C00000"/>
                  </a:solidFill>
                  <a:latin typeface="Conformity" pitchFamily="2" charset="0"/>
                  <a:cs typeface="Consolas" pitchFamily="49" charset="0"/>
                </a:rPr>
                <a:t>railway track symbol! Coincidence?</a:t>
              </a:r>
              <a:endParaRPr lang="en-GB" dirty="0">
                <a:solidFill>
                  <a:srgbClr val="C00000"/>
                </a:solidFill>
                <a:latin typeface="Conformity" pitchFamily="2" charset="0"/>
              </a:endParaRPr>
            </a:p>
          </p:txBody>
        </p:sp>
        <p:sp>
          <p:nvSpPr>
            <p:cNvPr id="24" name="Freeform 23"/>
            <p:cNvSpPr/>
            <p:nvPr/>
          </p:nvSpPr>
          <p:spPr>
            <a:xfrm rot="16200000" flipH="1">
              <a:off x="4520873" y="3835071"/>
              <a:ext cx="483260" cy="1142998"/>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29961 w 665868"/>
                <a:gd name="connsiteY0" fmla="*/ 284073 h 284073"/>
                <a:gd name="connsiteX1" fmla="*/ 0 w 665868"/>
                <a:gd name="connsiteY1" fmla="*/ 0 h 284073"/>
              </a:gdLst>
              <a:ahLst/>
              <a:cxnLst>
                <a:cxn ang="0">
                  <a:pos x="connsiteX0" y="connsiteY0"/>
                </a:cxn>
                <a:cxn ang="0">
                  <a:pos x="connsiteX1" y="connsiteY1"/>
                </a:cxn>
              </a:cxnLst>
              <a:rect l="l" t="t" r="r" b="b"/>
              <a:pathLst>
                <a:path w="665868" h="284073">
                  <a:moveTo>
                    <a:pt x="629961" y="284073"/>
                  </a:moveTo>
                  <a:cubicBezTo>
                    <a:pt x="454972" y="143475"/>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doesn't stop transformations</a:t>
            </a:r>
          </a:p>
        </p:txBody>
      </p:sp>
      <p:grpSp>
        <p:nvGrpSpPr>
          <p:cNvPr id="49" name="Group 48"/>
          <p:cNvGrpSpPr/>
          <p:nvPr/>
        </p:nvGrpSpPr>
        <p:grpSpPr>
          <a:xfrm>
            <a:off x="642938" y="2057400"/>
            <a:ext cx="7281862" cy="857250"/>
            <a:chOff x="642938" y="2057400"/>
            <a:chExt cx="7281862" cy="857250"/>
          </a:xfrm>
        </p:grpSpPr>
        <p:pic>
          <p:nvPicPr>
            <p:cNvPr id="16" name="Picture 3"/>
            <p:cNvPicPr>
              <a:picLocks noChangeAspect="1" noChangeArrowheads="1"/>
            </p:cNvPicPr>
            <p:nvPr/>
          </p:nvPicPr>
          <p:blipFill>
            <a:blip r:embed="rId3" cstate="print"/>
            <a:srcRect/>
            <a:stretch>
              <a:fillRect/>
            </a:stretch>
          </p:blipFill>
          <p:spPr bwMode="auto">
            <a:xfrm>
              <a:off x="642938" y="2057400"/>
              <a:ext cx="976312" cy="857250"/>
            </a:xfrm>
            <a:prstGeom prst="rect">
              <a:avLst/>
            </a:prstGeom>
            <a:noFill/>
          </p:spPr>
        </p:pic>
        <p:pic>
          <p:nvPicPr>
            <p:cNvPr id="17" name="Picture 6"/>
            <p:cNvPicPr>
              <a:picLocks noChangeAspect="1" noChangeArrowheads="1"/>
            </p:cNvPicPr>
            <p:nvPr/>
          </p:nvPicPr>
          <p:blipFill>
            <a:blip r:embed="rId4" cstate="print"/>
            <a:srcRect/>
            <a:stretch>
              <a:fillRect/>
            </a:stretch>
          </p:blipFill>
          <p:spPr bwMode="auto">
            <a:xfrm>
              <a:off x="4006851" y="2246052"/>
              <a:ext cx="525462" cy="468313"/>
            </a:xfrm>
            <a:prstGeom prst="rect">
              <a:avLst/>
            </a:prstGeom>
            <a:noFill/>
          </p:spPr>
        </p:pic>
        <p:pic>
          <p:nvPicPr>
            <p:cNvPr id="18" name="Picture 2"/>
            <p:cNvPicPr>
              <a:picLocks noChangeAspect="1" noChangeArrowheads="1"/>
            </p:cNvPicPr>
            <p:nvPr/>
          </p:nvPicPr>
          <p:blipFill>
            <a:blip r:embed="rId5" cstate="print"/>
            <a:srcRect/>
            <a:stretch>
              <a:fillRect/>
            </a:stretch>
          </p:blipFill>
          <p:spPr bwMode="auto">
            <a:xfrm>
              <a:off x="7043738" y="2133600"/>
              <a:ext cx="881062" cy="604838"/>
            </a:xfrm>
            <a:prstGeom prst="rect">
              <a:avLst/>
            </a:prstGeom>
            <a:noFill/>
          </p:spPr>
        </p:pic>
      </p:grpSp>
      <p:pic>
        <p:nvPicPr>
          <p:cNvPr id="19" name="Picture 1"/>
          <p:cNvPicPr>
            <a:picLocks noChangeAspect="1" noChangeArrowheads="1"/>
          </p:cNvPicPr>
          <p:nvPr/>
        </p:nvPicPr>
        <p:blipFill>
          <a:blip r:embed="rId6" cstate="print"/>
          <a:srcRect/>
          <a:stretch>
            <a:fillRect/>
          </a:stretch>
        </p:blipFill>
        <p:spPr bwMode="auto">
          <a:xfrm>
            <a:off x="4681538" y="2209800"/>
            <a:ext cx="2209800" cy="938122"/>
          </a:xfrm>
          <a:prstGeom prst="rect">
            <a:avLst/>
          </a:prstGeom>
          <a:noFill/>
          <a:ln w="9525">
            <a:noFill/>
            <a:miter lim="800000"/>
            <a:headEnd/>
            <a:tailEnd/>
          </a:ln>
        </p:spPr>
      </p:pic>
      <p:sp>
        <p:nvSpPr>
          <p:cNvPr id="21" name="Rectangle 20"/>
          <p:cNvSpPr/>
          <p:nvPr/>
        </p:nvSpPr>
        <p:spPr>
          <a:xfrm>
            <a:off x="5029200" y="1981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FunctionB</a:t>
            </a:r>
            <a:endParaRPr lang="en-GB" dirty="0">
              <a:solidFill>
                <a:schemeClr val="tx1"/>
              </a:solidFill>
            </a:endParaRPr>
          </a:p>
        </p:txBody>
      </p:sp>
      <p:sp>
        <p:nvSpPr>
          <p:cNvPr id="22" name="TextBox 21"/>
          <p:cNvSpPr txBox="1"/>
          <p:nvPr/>
        </p:nvSpPr>
        <p:spPr>
          <a:xfrm>
            <a:off x="2133600" y="4495800"/>
            <a:ext cx="4038600" cy="1015663"/>
          </a:xfrm>
          <a:prstGeom prst="rect">
            <a:avLst/>
          </a:prstGeom>
          <a:noFill/>
        </p:spPr>
        <p:txBody>
          <a:bodyPr wrap="square" rtlCol="0">
            <a:spAutoFit/>
          </a:bodyPr>
          <a:lstStyle/>
          <a:p>
            <a:r>
              <a:rPr lang="en-GB" sz="2000" dirty="0">
                <a:latin typeface="Consolas" pitchFamily="49" charset="0"/>
                <a:cs typeface="Consolas" pitchFamily="49" charset="0"/>
              </a:rPr>
              <a:t>type Result&lt;'</a:t>
            </a:r>
            <a:r>
              <a:rPr lang="en-GB" sz="2000" dirty="0" err="1">
                <a:latin typeface="Consolas" pitchFamily="49" charset="0"/>
                <a:cs typeface="Consolas" pitchFamily="49" charset="0"/>
              </a:rPr>
              <a:t>TEntity</a:t>
            </a:r>
            <a:r>
              <a:rPr lang="en-GB" sz="2000" dirty="0">
                <a:latin typeface="Consolas" pitchFamily="49" charset="0"/>
                <a:cs typeface="Consolas" pitchFamily="49" charset="0"/>
              </a:rPr>
              <a:t>&gt; = </a:t>
            </a:r>
          </a:p>
          <a:p>
            <a:r>
              <a:rPr lang="en-GB" sz="2000" dirty="0">
                <a:latin typeface="Consolas" pitchFamily="49" charset="0"/>
                <a:cs typeface="Consolas" pitchFamily="49" charset="0"/>
              </a:rPr>
              <a:t>  |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of '</a:t>
            </a:r>
            <a:r>
              <a:rPr lang="en-GB" sz="2000" dirty="0" err="1">
                <a:latin typeface="Consolas" pitchFamily="49" charset="0"/>
                <a:cs typeface="Consolas" pitchFamily="49" charset="0"/>
              </a:rPr>
              <a:t>TEntity</a:t>
            </a:r>
            <a:endParaRPr lang="en-GB" sz="2000" dirty="0">
              <a:latin typeface="Consolas" pitchFamily="49" charset="0"/>
              <a:cs typeface="Consolas" pitchFamily="49" charset="0"/>
            </a:endParaRPr>
          </a:p>
          <a:p>
            <a:r>
              <a:rPr lang="en-GB" sz="2000" dirty="0">
                <a:latin typeface="Consolas" pitchFamily="49" charset="0"/>
                <a:cs typeface="Consolas" pitchFamily="49" charset="0"/>
              </a:rPr>
              <a:t>  |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of string</a:t>
            </a:r>
          </a:p>
        </p:txBody>
      </p:sp>
      <p:grpSp>
        <p:nvGrpSpPr>
          <p:cNvPr id="23" name="Group 22"/>
          <p:cNvGrpSpPr/>
          <p:nvPr/>
        </p:nvGrpSpPr>
        <p:grpSpPr>
          <a:xfrm>
            <a:off x="1295400" y="744640"/>
            <a:ext cx="6248398" cy="1388960"/>
            <a:chOff x="4572004" y="4182619"/>
            <a:chExt cx="6248398" cy="1388960"/>
          </a:xfrm>
        </p:grpSpPr>
        <p:sp>
          <p:nvSpPr>
            <p:cNvPr id="24" name="TextBox 23"/>
            <p:cNvSpPr txBox="1"/>
            <p:nvPr/>
          </p:nvSpPr>
          <p:spPr>
            <a:xfrm rot="21540000" flipH="1">
              <a:off x="5870283" y="4182619"/>
              <a:ext cx="4415071" cy="646331"/>
            </a:xfrm>
            <a:prstGeom prst="rect">
              <a:avLst/>
            </a:prstGeom>
            <a:noFill/>
          </p:spPr>
          <p:txBody>
            <a:bodyPr wrap="square" rtlCol="0">
              <a:spAutoFit/>
            </a:bodyPr>
            <a:lstStyle/>
            <a:p>
              <a:pPr algn="ctr"/>
              <a:r>
                <a:rPr lang="en-GB" dirty="0">
                  <a:solidFill>
                    <a:srgbClr val="C00000"/>
                  </a:solidFill>
                  <a:latin typeface="Conformity" pitchFamily="2" charset="0"/>
                  <a:cs typeface="Consolas" pitchFamily="49" charset="0"/>
                </a:rPr>
                <a:t>Note that bind is about </a:t>
              </a:r>
              <a:r>
                <a:rPr lang="en-GB" u="sng" dirty="0">
                  <a:solidFill>
                    <a:srgbClr val="C00000"/>
                  </a:solidFill>
                  <a:latin typeface="Conformity" pitchFamily="2" charset="0"/>
                  <a:cs typeface="Consolas" pitchFamily="49" charset="0"/>
                </a:rPr>
                <a:t>shape</a:t>
              </a:r>
              <a:r>
                <a:rPr lang="en-GB" dirty="0">
                  <a:solidFill>
                    <a:srgbClr val="C00000"/>
                  </a:solidFill>
                  <a:latin typeface="Conformity" pitchFamily="2" charset="0"/>
                  <a:cs typeface="Consolas" pitchFamily="49" charset="0"/>
                </a:rPr>
                <a:t>. </a:t>
              </a:r>
              <a:br>
                <a:rPr lang="en-GB" dirty="0">
                  <a:solidFill>
                    <a:srgbClr val="C00000"/>
                  </a:solidFill>
                  <a:latin typeface="Conformity" pitchFamily="2" charset="0"/>
                  <a:cs typeface="Consolas" pitchFamily="49" charset="0"/>
                </a:rPr>
              </a:br>
              <a:r>
                <a:rPr lang="en-GB" dirty="0">
                  <a:solidFill>
                    <a:srgbClr val="C00000"/>
                  </a:solidFill>
                  <a:latin typeface="Conformity" pitchFamily="2" charset="0"/>
                  <a:cs typeface="Consolas" pitchFamily="49" charset="0"/>
                </a:rPr>
                <a:t>Transformations can still happen.</a:t>
              </a:r>
              <a:endParaRPr lang="en-GB" dirty="0">
                <a:solidFill>
                  <a:srgbClr val="C00000"/>
                </a:solidFill>
                <a:latin typeface="Conformity" pitchFamily="2" charset="0"/>
              </a:endParaRPr>
            </a:p>
          </p:txBody>
        </p:sp>
        <p:sp>
          <p:nvSpPr>
            <p:cNvPr id="27" name="Freeform 26"/>
            <p:cNvSpPr/>
            <p:nvPr/>
          </p:nvSpPr>
          <p:spPr>
            <a:xfrm rot="5400000" flipH="1" flipV="1">
              <a:off x="5257804" y="4047579"/>
              <a:ext cx="762000" cy="2133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Lst>
              <a:ahLst/>
              <a:cxnLst>
                <a:cxn ang="0">
                  <a:pos x="connsiteX0" y="connsiteY0"/>
                </a:cxn>
                <a:cxn ang="0">
                  <a:pos x="connsiteX1" y="connsiteY1"/>
                </a:cxn>
              </a:cxnLst>
              <a:rect l="l" t="t" r="r" b="b"/>
              <a:pathLst>
                <a:path w="734954" h="359826">
                  <a:moveTo>
                    <a:pt x="734955" y="359826"/>
                  </a:moveTo>
                  <a:cubicBezTo>
                    <a:pt x="559966" y="219228"/>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Freeform 29"/>
            <p:cNvSpPr/>
            <p:nvPr/>
          </p:nvSpPr>
          <p:spPr>
            <a:xfrm rot="5400000" flipH="1" flipV="1">
              <a:off x="7214850" y="4986133"/>
              <a:ext cx="762000" cy="40889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Lst>
              <a:ahLst/>
              <a:cxnLst>
                <a:cxn ang="0">
                  <a:pos x="connsiteX0" y="connsiteY0"/>
                </a:cxn>
                <a:cxn ang="0">
                  <a:pos x="connsiteX1" y="connsiteY1"/>
                </a:cxn>
              </a:cxnLst>
              <a:rect l="l" t="t" r="r" b="b"/>
              <a:pathLst>
                <a:path w="734954" h="101623">
                  <a:moveTo>
                    <a:pt x="734954" y="0"/>
                  </a:moveTo>
                  <a:cubicBezTo>
                    <a:pt x="364977" y="86661"/>
                    <a:pt x="320891" y="101623"/>
                    <a:pt x="0" y="75753"/>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Freeform 32"/>
            <p:cNvSpPr/>
            <p:nvPr/>
          </p:nvSpPr>
          <p:spPr>
            <a:xfrm rot="16200000" flipV="1">
              <a:off x="9105903" y="3857078"/>
              <a:ext cx="1066800" cy="23621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34" name="Group 33"/>
          <p:cNvGrpSpPr/>
          <p:nvPr/>
        </p:nvGrpSpPr>
        <p:grpSpPr>
          <a:xfrm>
            <a:off x="4724400" y="3352800"/>
            <a:ext cx="3810674" cy="1377668"/>
            <a:chOff x="7772403" y="4193910"/>
            <a:chExt cx="3810674" cy="1377668"/>
          </a:xfrm>
        </p:grpSpPr>
        <p:sp>
          <p:nvSpPr>
            <p:cNvPr id="35" name="TextBox 34"/>
            <p:cNvSpPr txBox="1"/>
            <p:nvPr/>
          </p:nvSpPr>
          <p:spPr>
            <a:xfrm rot="21540000" flipH="1">
              <a:off x="9909099" y="4193910"/>
              <a:ext cx="1673978" cy="369332"/>
            </a:xfrm>
            <a:prstGeom prst="rect">
              <a:avLst/>
            </a:prstGeom>
            <a:noFill/>
          </p:spPr>
          <p:txBody>
            <a:bodyPr wrap="square" rtlCol="0">
              <a:spAutoFit/>
            </a:bodyPr>
            <a:lstStyle/>
            <a:p>
              <a:r>
                <a:rPr lang="en-GB" dirty="0" err="1">
                  <a:solidFill>
                    <a:srgbClr val="C00000"/>
                  </a:solidFill>
                  <a:latin typeface="Conformity" pitchFamily="2" charset="0"/>
                  <a:cs typeface="Consolas" pitchFamily="49" charset="0"/>
                </a:rPr>
                <a:t>TEntity</a:t>
              </a:r>
              <a:r>
                <a:rPr lang="en-GB" dirty="0">
                  <a:solidFill>
                    <a:srgbClr val="C00000"/>
                  </a:solidFill>
                  <a:latin typeface="Conformity" pitchFamily="2" charset="0"/>
                  <a:cs typeface="Consolas" pitchFamily="49" charset="0"/>
                </a:rPr>
                <a:t> = Banana</a:t>
              </a:r>
              <a:endParaRPr lang="en-GB" dirty="0">
                <a:solidFill>
                  <a:srgbClr val="C00000"/>
                </a:solidFill>
                <a:latin typeface="Conformity" pitchFamily="2" charset="0"/>
              </a:endParaRPr>
            </a:p>
          </p:txBody>
        </p:sp>
        <p:sp>
          <p:nvSpPr>
            <p:cNvPr id="38" name="Freeform 37"/>
            <p:cNvSpPr/>
            <p:nvPr/>
          </p:nvSpPr>
          <p:spPr>
            <a:xfrm rot="5400000">
              <a:off x="8763003" y="3514178"/>
              <a:ext cx="1066800" cy="3048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39" name="Group 38"/>
          <p:cNvGrpSpPr/>
          <p:nvPr/>
        </p:nvGrpSpPr>
        <p:grpSpPr>
          <a:xfrm>
            <a:off x="457200" y="3352800"/>
            <a:ext cx="3862503" cy="1298374"/>
            <a:chOff x="3889285" y="4342321"/>
            <a:chExt cx="3862503" cy="1298374"/>
          </a:xfrm>
        </p:grpSpPr>
        <p:sp>
          <p:nvSpPr>
            <p:cNvPr id="40" name="TextBox 39"/>
            <p:cNvSpPr txBox="1"/>
            <p:nvPr/>
          </p:nvSpPr>
          <p:spPr>
            <a:xfrm rot="21540000" flipH="1">
              <a:off x="3889285" y="4342321"/>
              <a:ext cx="1829201" cy="369332"/>
            </a:xfrm>
            <a:prstGeom prst="rect">
              <a:avLst/>
            </a:prstGeom>
            <a:noFill/>
          </p:spPr>
          <p:txBody>
            <a:bodyPr wrap="square" rtlCol="0">
              <a:spAutoFit/>
            </a:bodyPr>
            <a:lstStyle/>
            <a:p>
              <a:r>
                <a:rPr lang="en-GB" dirty="0" err="1">
                  <a:solidFill>
                    <a:srgbClr val="C00000"/>
                  </a:solidFill>
                  <a:latin typeface="Conformity" pitchFamily="2" charset="0"/>
                  <a:cs typeface="Consolas" pitchFamily="49" charset="0"/>
                </a:rPr>
                <a:t>TEntity</a:t>
              </a:r>
              <a:r>
                <a:rPr lang="en-GB" dirty="0">
                  <a:solidFill>
                    <a:srgbClr val="C00000"/>
                  </a:solidFill>
                  <a:latin typeface="Conformity" pitchFamily="2" charset="0"/>
                  <a:cs typeface="Consolas" pitchFamily="49" charset="0"/>
                </a:rPr>
                <a:t> = Pineapple</a:t>
              </a:r>
              <a:endParaRPr lang="en-GB" dirty="0">
                <a:solidFill>
                  <a:srgbClr val="C00000"/>
                </a:solidFill>
                <a:latin typeface="Conformity" pitchFamily="2" charset="0"/>
              </a:endParaRPr>
            </a:p>
          </p:txBody>
        </p:sp>
        <p:sp>
          <p:nvSpPr>
            <p:cNvPr id="41" name="Freeform 40"/>
            <p:cNvSpPr/>
            <p:nvPr/>
          </p:nvSpPr>
          <p:spPr>
            <a:xfrm rot="16200000" flipH="1">
              <a:off x="5708237" y="3597145"/>
              <a:ext cx="907317" cy="317978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 name="connsiteX0" fmla="*/ 766082 w 766082"/>
                <a:gd name="connsiteY0" fmla="*/ 790280 h 790280"/>
                <a:gd name="connsiteX1" fmla="*/ 0 w 766082"/>
                <a:gd name="connsiteY1" fmla="*/ 0 h 790280"/>
                <a:gd name="connsiteX0" fmla="*/ 766082 w 766082"/>
                <a:gd name="connsiteY0" fmla="*/ 790280 h 790280"/>
                <a:gd name="connsiteX1" fmla="*/ 0 w 766082"/>
                <a:gd name="connsiteY1" fmla="*/ 0 h 790280"/>
                <a:gd name="connsiteX0" fmla="*/ 766082 w 875114"/>
                <a:gd name="connsiteY0" fmla="*/ 790280 h 790280"/>
                <a:gd name="connsiteX1" fmla="*/ 0 w 875114"/>
                <a:gd name="connsiteY1" fmla="*/ 0 h 790280"/>
              </a:gdLst>
              <a:ahLst/>
              <a:cxnLst>
                <a:cxn ang="0">
                  <a:pos x="connsiteX0" y="connsiteY0"/>
                </a:cxn>
                <a:cxn ang="0">
                  <a:pos x="connsiteX1" y="connsiteY1"/>
                </a:cxn>
              </a:cxnLst>
              <a:rect l="l" t="t" r="r" b="b"/>
              <a:pathLst>
                <a:path w="875114" h="790280">
                  <a:moveTo>
                    <a:pt x="766082" y="790280"/>
                  </a:moveTo>
                  <a:cubicBezTo>
                    <a:pt x="375798" y="705606"/>
                    <a:pt x="875114" y="16895"/>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4" name="Group 43"/>
          <p:cNvGrpSpPr/>
          <p:nvPr/>
        </p:nvGrpSpPr>
        <p:grpSpPr>
          <a:xfrm>
            <a:off x="3660706" y="3366076"/>
            <a:ext cx="1524575" cy="1129726"/>
            <a:chOff x="5873611" y="4435817"/>
            <a:chExt cx="1524575" cy="1129726"/>
          </a:xfrm>
        </p:grpSpPr>
        <p:sp>
          <p:nvSpPr>
            <p:cNvPr id="45" name="TextBox 44"/>
            <p:cNvSpPr txBox="1"/>
            <p:nvPr/>
          </p:nvSpPr>
          <p:spPr>
            <a:xfrm rot="21540000" flipH="1">
              <a:off x="5873611" y="4435817"/>
              <a:ext cx="1524575" cy="369332"/>
            </a:xfrm>
            <a:prstGeom prst="rect">
              <a:avLst/>
            </a:prstGeom>
            <a:noFill/>
          </p:spPr>
          <p:txBody>
            <a:bodyPr wrap="square" rtlCol="0">
              <a:spAutoFit/>
            </a:bodyPr>
            <a:lstStyle/>
            <a:p>
              <a:r>
                <a:rPr lang="en-GB" dirty="0" err="1">
                  <a:solidFill>
                    <a:srgbClr val="C00000"/>
                  </a:solidFill>
                  <a:latin typeface="Conformity" pitchFamily="2" charset="0"/>
                  <a:cs typeface="Consolas" pitchFamily="49" charset="0"/>
                </a:rPr>
                <a:t>TEntity</a:t>
              </a:r>
              <a:r>
                <a:rPr lang="en-GB" dirty="0">
                  <a:solidFill>
                    <a:srgbClr val="C00000"/>
                  </a:solidFill>
                  <a:latin typeface="Conformity" pitchFamily="2" charset="0"/>
                  <a:cs typeface="Consolas" pitchFamily="49" charset="0"/>
                </a:rPr>
                <a:t> = Apple</a:t>
              </a:r>
              <a:endParaRPr lang="en-GB" dirty="0">
                <a:solidFill>
                  <a:srgbClr val="C00000"/>
                </a:solidFill>
                <a:latin typeface="Conformity" pitchFamily="2" charset="0"/>
              </a:endParaRPr>
            </a:p>
          </p:txBody>
        </p:sp>
        <p:sp>
          <p:nvSpPr>
            <p:cNvPr id="47" name="Freeform 46"/>
            <p:cNvSpPr/>
            <p:nvPr/>
          </p:nvSpPr>
          <p:spPr>
            <a:xfrm rot="16200000" flipH="1">
              <a:off x="6348691" y="5011030"/>
              <a:ext cx="838200" cy="27082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 name="connsiteX0" fmla="*/ 746697 w 746697"/>
                <a:gd name="connsiteY0" fmla="*/ 18970 h 105631"/>
                <a:gd name="connsiteX1" fmla="*/ 0 w 746697"/>
                <a:gd name="connsiteY1" fmla="*/ 0 h 105631"/>
                <a:gd name="connsiteX0" fmla="*/ 746697 w 746697"/>
                <a:gd name="connsiteY0" fmla="*/ 18970 h 67309"/>
                <a:gd name="connsiteX1" fmla="*/ 0 w 746697"/>
                <a:gd name="connsiteY1" fmla="*/ 0 h 67309"/>
              </a:gdLst>
              <a:ahLst/>
              <a:cxnLst>
                <a:cxn ang="0">
                  <a:pos x="connsiteX0" y="connsiteY0"/>
                </a:cxn>
                <a:cxn ang="0">
                  <a:pos x="connsiteX1" y="connsiteY1"/>
                </a:cxn>
              </a:cxnLst>
              <a:rect l="l" t="t" r="r" b="b"/>
              <a:pathLst>
                <a:path w="746697" h="67309">
                  <a:moveTo>
                    <a:pt x="746697" y="18970"/>
                  </a:moveTo>
                  <a:cubicBezTo>
                    <a:pt x="234773" y="67309"/>
                    <a:pt x="320891" y="25870"/>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5" name="Picture 1"/>
          <p:cNvPicPr>
            <a:picLocks noChangeAspect="1" noChangeArrowheads="1"/>
          </p:cNvPicPr>
          <p:nvPr/>
        </p:nvPicPr>
        <p:blipFill>
          <a:blip r:embed="rId6" cstate="print"/>
          <a:srcRect/>
          <a:stretch>
            <a:fillRect/>
          </a:stretch>
        </p:blipFill>
        <p:spPr bwMode="auto">
          <a:xfrm>
            <a:off x="1481138" y="2209800"/>
            <a:ext cx="2209800" cy="938122"/>
          </a:xfrm>
          <a:prstGeom prst="rect">
            <a:avLst/>
          </a:prstGeom>
          <a:noFill/>
          <a:ln w="9525">
            <a:noFill/>
            <a:miter lim="800000"/>
            <a:headEnd/>
            <a:tailEnd/>
          </a:ln>
        </p:spPr>
      </p:pic>
      <p:sp>
        <p:nvSpPr>
          <p:cNvPr id="20" name="Rectangle 19"/>
          <p:cNvSpPr/>
          <p:nvPr/>
        </p:nvSpPr>
        <p:spPr>
          <a:xfrm>
            <a:off x="1828800" y="1981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FunctionA</a:t>
            </a:r>
            <a:endParaRPr lang="en-GB"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Composing switches - review</a:t>
            </a:r>
          </a:p>
        </p:txBody>
      </p:sp>
      <p:pic>
        <p:nvPicPr>
          <p:cNvPr id="48129" name="Picture 1"/>
          <p:cNvPicPr>
            <a:picLocks noChangeAspect="1" noChangeArrowheads="1"/>
          </p:cNvPicPr>
          <p:nvPr/>
        </p:nvPicPr>
        <p:blipFill>
          <a:blip r:embed="rId3" cstate="print"/>
          <a:srcRect/>
          <a:stretch>
            <a:fillRect/>
          </a:stretch>
        </p:blipFill>
        <p:spPr bwMode="auto">
          <a:xfrm>
            <a:off x="533400" y="3886200"/>
            <a:ext cx="7953375" cy="1371600"/>
          </a:xfrm>
          <a:prstGeom prst="rect">
            <a:avLst/>
          </a:prstGeom>
          <a:noFill/>
          <a:ln w="9525">
            <a:noFill/>
            <a:miter lim="800000"/>
            <a:headEnd/>
            <a:tailEnd/>
          </a:ln>
        </p:spPr>
      </p:pic>
      <p:sp>
        <p:nvSpPr>
          <p:cNvPr id="6" name="Rectangle 5"/>
          <p:cNvSpPr/>
          <p:nvPr/>
        </p:nvSpPr>
        <p:spPr>
          <a:xfrm>
            <a:off x="12412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7" name="Rectangle 6"/>
          <p:cNvSpPr/>
          <p:nvPr/>
        </p:nvSpPr>
        <p:spPr>
          <a:xfrm>
            <a:off x="38242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8" name="Rectangle 7"/>
          <p:cNvSpPr/>
          <p:nvPr/>
        </p:nvSpPr>
        <p:spPr>
          <a:xfrm>
            <a:off x="61864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grpSp>
        <p:nvGrpSpPr>
          <p:cNvPr id="15" name="Group 14"/>
          <p:cNvGrpSpPr/>
          <p:nvPr/>
        </p:nvGrpSpPr>
        <p:grpSpPr>
          <a:xfrm>
            <a:off x="1919287" y="2459516"/>
            <a:ext cx="5029200" cy="1198084"/>
            <a:chOff x="4495804" y="4033656"/>
            <a:chExt cx="5029200" cy="1198084"/>
          </a:xfrm>
        </p:grpSpPr>
        <p:sp>
          <p:nvSpPr>
            <p:cNvPr id="16" name="TextBox 15"/>
            <p:cNvSpPr txBox="1"/>
            <p:nvPr/>
          </p:nvSpPr>
          <p:spPr>
            <a:xfrm rot="21540000" flipH="1">
              <a:off x="5629972" y="4033656"/>
              <a:ext cx="2425639" cy="646331"/>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Converted to two-track functions using bind</a:t>
              </a:r>
              <a:endParaRPr lang="en-GB" dirty="0">
                <a:solidFill>
                  <a:srgbClr val="C00000"/>
                </a:solidFill>
                <a:latin typeface="Conformity" pitchFamily="2" charset="0"/>
              </a:endParaRPr>
            </a:p>
          </p:txBody>
        </p:sp>
        <p:sp>
          <p:nvSpPr>
            <p:cNvPr id="17" name="Freeform 16"/>
            <p:cNvSpPr/>
            <p:nvPr/>
          </p:nvSpPr>
          <p:spPr>
            <a:xfrm rot="5400000" flipH="1" flipV="1">
              <a:off x="4953004" y="4241140"/>
              <a:ext cx="533400" cy="14477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Lst>
              <a:ahLst/>
              <a:cxnLst>
                <a:cxn ang="0">
                  <a:pos x="connsiteX0" y="connsiteY0"/>
                </a:cxn>
                <a:cxn ang="0">
                  <a:pos x="connsiteX1" y="connsiteY1"/>
                </a:cxn>
              </a:cxnLst>
              <a:rect l="l" t="t" r="r" b="b"/>
              <a:pathLst>
                <a:path w="734954" h="359826">
                  <a:moveTo>
                    <a:pt x="734955" y="359826"/>
                  </a:moveTo>
                  <a:cubicBezTo>
                    <a:pt x="559966" y="219228"/>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Freeform 17"/>
            <p:cNvSpPr/>
            <p:nvPr/>
          </p:nvSpPr>
          <p:spPr>
            <a:xfrm rot="5400000" flipH="1" flipV="1">
              <a:off x="6719549" y="4760594"/>
              <a:ext cx="533400" cy="40889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Lst>
              <a:ahLst/>
              <a:cxnLst>
                <a:cxn ang="0">
                  <a:pos x="connsiteX0" y="connsiteY0"/>
                </a:cxn>
                <a:cxn ang="0">
                  <a:pos x="connsiteX1" y="connsiteY1"/>
                </a:cxn>
              </a:cxnLst>
              <a:rect l="l" t="t" r="r" b="b"/>
              <a:pathLst>
                <a:path w="734954" h="101623">
                  <a:moveTo>
                    <a:pt x="734954" y="0"/>
                  </a:moveTo>
                  <a:cubicBezTo>
                    <a:pt x="364977" y="86661"/>
                    <a:pt x="320891" y="101623"/>
                    <a:pt x="0" y="75753"/>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Freeform 18"/>
            <p:cNvSpPr/>
            <p:nvPr/>
          </p:nvSpPr>
          <p:spPr>
            <a:xfrm rot="16200000" flipV="1">
              <a:off x="7949875" y="3530270"/>
              <a:ext cx="711859" cy="24383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6" name="Group 25"/>
          <p:cNvGrpSpPr/>
          <p:nvPr/>
        </p:nvGrpSpPr>
        <p:grpSpPr>
          <a:xfrm>
            <a:off x="381000" y="1204000"/>
            <a:ext cx="8458199" cy="1070332"/>
            <a:chOff x="304801" y="1204000"/>
            <a:chExt cx="8458199" cy="1070332"/>
          </a:xfrm>
        </p:grpSpPr>
        <p:pic>
          <p:nvPicPr>
            <p:cNvPr id="13" name="Picture 2"/>
            <p:cNvPicPr>
              <a:picLocks noChangeAspect="1" noChangeArrowheads="1"/>
            </p:cNvPicPr>
            <p:nvPr/>
          </p:nvPicPr>
          <p:blipFill>
            <a:blip r:embed="rId4" cstate="print"/>
            <a:srcRect/>
            <a:stretch>
              <a:fillRect/>
            </a:stretch>
          </p:blipFill>
          <p:spPr bwMode="auto">
            <a:xfrm>
              <a:off x="304801" y="1204000"/>
              <a:ext cx="2666999" cy="1070332"/>
            </a:xfrm>
            <a:prstGeom prst="rect">
              <a:avLst/>
            </a:prstGeom>
            <a:noFill/>
            <a:ln w="9525">
              <a:noFill/>
              <a:miter lim="800000"/>
              <a:headEnd/>
              <a:tailEnd/>
            </a:ln>
          </p:spPr>
        </p:pic>
        <p:pic>
          <p:nvPicPr>
            <p:cNvPr id="21" name="Picture 2"/>
            <p:cNvPicPr>
              <a:picLocks noChangeAspect="1" noChangeArrowheads="1"/>
            </p:cNvPicPr>
            <p:nvPr/>
          </p:nvPicPr>
          <p:blipFill>
            <a:blip r:embed="rId4" cstate="print"/>
            <a:srcRect/>
            <a:stretch>
              <a:fillRect/>
            </a:stretch>
          </p:blipFill>
          <p:spPr bwMode="auto">
            <a:xfrm>
              <a:off x="3200400" y="1204000"/>
              <a:ext cx="2666999" cy="1070332"/>
            </a:xfrm>
            <a:prstGeom prst="rect">
              <a:avLst/>
            </a:prstGeom>
            <a:noFill/>
            <a:ln w="9525">
              <a:noFill/>
              <a:miter lim="800000"/>
              <a:headEnd/>
              <a:tailEnd/>
            </a:ln>
          </p:spPr>
        </p:pic>
        <p:pic>
          <p:nvPicPr>
            <p:cNvPr id="24" name="Picture 2"/>
            <p:cNvPicPr>
              <a:picLocks noChangeAspect="1" noChangeArrowheads="1"/>
            </p:cNvPicPr>
            <p:nvPr/>
          </p:nvPicPr>
          <p:blipFill>
            <a:blip r:embed="rId4" cstate="print"/>
            <a:srcRect/>
            <a:stretch>
              <a:fillRect/>
            </a:stretch>
          </p:blipFill>
          <p:spPr bwMode="auto">
            <a:xfrm>
              <a:off x="6096001" y="1204000"/>
              <a:ext cx="2666999" cy="1070332"/>
            </a:xfrm>
            <a:prstGeom prst="rect">
              <a:avLst/>
            </a:prstGeom>
            <a:noFill/>
            <a:ln w="9525">
              <a:noFill/>
              <a:miter lim="800000"/>
              <a:headEnd/>
              <a:tailEnd/>
            </a:ln>
          </p:spPr>
        </p:pic>
      </p:grpSp>
      <p:sp>
        <p:nvSpPr>
          <p:cNvPr id="27" name="Rectangle 26"/>
          <p:cNvSpPr/>
          <p:nvPr/>
        </p:nvSpPr>
        <p:spPr>
          <a:xfrm>
            <a:off x="9144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28" name="Rectangle 27"/>
          <p:cNvSpPr/>
          <p:nvPr/>
        </p:nvSpPr>
        <p:spPr>
          <a:xfrm>
            <a:off x="40386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29" name="Rectangle 28"/>
          <p:cNvSpPr/>
          <p:nvPr/>
        </p:nvSpPr>
        <p:spPr>
          <a:xfrm>
            <a:off x="68580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Comic Interlude</a:t>
            </a:r>
          </a:p>
        </p:txBody>
      </p:sp>
      <p:pic>
        <p:nvPicPr>
          <p:cNvPr id="264194" name="Picture 2" descr="http://4.bp.blogspot.com/-i8kTE2lJJbY/Thmf8yjhdgI/AAAAAAAAD9Y/Dwy-um2afMA/s1600/Thomas%2Bthe%2Btank%2Bengine%2Band%2Bfriends%2BSalty%2Bthe%2Bdockyard%2Bdiesel%2Bin%2BDay%2Bof%2Bthe%2Bdiesels%2BCGI%2Bfilm%2Bfor%2Bkids.jpg"/>
          <p:cNvPicPr>
            <a:picLocks noChangeAspect="1" noChangeArrowheads="1"/>
          </p:cNvPicPr>
          <p:nvPr/>
        </p:nvPicPr>
        <p:blipFill>
          <a:blip r:embed="rId3" cstate="print"/>
          <a:srcRect/>
          <a:stretch>
            <a:fillRect/>
          </a:stretch>
        </p:blipFill>
        <p:spPr bwMode="auto">
          <a:xfrm flipH="1">
            <a:off x="2133600" y="2209800"/>
            <a:ext cx="4762500" cy="3171826"/>
          </a:xfrm>
          <a:prstGeom prst="rect">
            <a:avLst/>
          </a:prstGeom>
          <a:noFill/>
        </p:spPr>
      </p:pic>
      <p:sp>
        <p:nvSpPr>
          <p:cNvPr id="5" name="Oval Callout 4"/>
          <p:cNvSpPr/>
          <p:nvPr/>
        </p:nvSpPr>
        <p:spPr>
          <a:xfrm>
            <a:off x="533400" y="990600"/>
            <a:ext cx="3352800" cy="838200"/>
          </a:xfrm>
          <a:prstGeom prst="wedgeEllipseCallout">
            <a:avLst>
              <a:gd name="adj1" fmla="val 17670"/>
              <a:gd name="adj2" fmla="val 13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What do you call a train that eats toffee?</a:t>
            </a:r>
          </a:p>
        </p:txBody>
      </p:sp>
      <p:sp>
        <p:nvSpPr>
          <p:cNvPr id="6" name="Oval Callout 5"/>
          <p:cNvSpPr/>
          <p:nvPr/>
        </p:nvSpPr>
        <p:spPr>
          <a:xfrm>
            <a:off x="5334000" y="1371600"/>
            <a:ext cx="3429000" cy="838200"/>
          </a:xfrm>
          <a:prstGeom prst="wedgeEllipseCallout">
            <a:avLst>
              <a:gd name="adj1" fmla="val -35870"/>
              <a:gd name="adj2" fmla="val 16639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I don't know, what do you call a train that eats toffee? </a:t>
            </a:r>
          </a:p>
        </p:txBody>
      </p:sp>
      <p:sp>
        <p:nvSpPr>
          <p:cNvPr id="9" name="Oval Callout 8"/>
          <p:cNvSpPr/>
          <p:nvPr/>
        </p:nvSpPr>
        <p:spPr>
          <a:xfrm>
            <a:off x="152400" y="3581400"/>
            <a:ext cx="1828800" cy="762000"/>
          </a:xfrm>
          <a:prstGeom prst="wedgeEllipseCallout">
            <a:avLst>
              <a:gd name="adj1" fmla="val 80718"/>
              <a:gd name="adj2" fmla="val -4576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dirty="0"/>
              <a:t> A chew, chew train!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More fun with railway tracks...</a:t>
            </a:r>
          </a:p>
        </p:txBody>
      </p:sp>
      <p:sp>
        <p:nvSpPr>
          <p:cNvPr id="4" name="Subtitle 3"/>
          <p:cNvSpPr>
            <a:spLocks noGrp="1"/>
          </p:cNvSpPr>
          <p:nvPr>
            <p:ph type="subTitle" idx="1"/>
          </p:nvPr>
        </p:nvSpPr>
        <p:spPr/>
        <p:txBody>
          <a:bodyPr/>
          <a:lstStyle/>
          <a:p>
            <a:r>
              <a:rPr lang="en-GB" dirty="0"/>
              <a:t>...extending the framework</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More fun with railway tracks...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Dead-end functions</a:t>
            </a:r>
          </a:p>
          <a:p>
            <a:pPr>
              <a:buFont typeface="Arial" pitchFamily="34" charset="0"/>
              <a:buChar char="•"/>
            </a:pPr>
            <a:r>
              <a:rPr lang="en-GB" sz="2800" dirty="0"/>
              <a:t> 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Converting one-track functions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a:t>
            </a:r>
            <a:r>
              <a:rPr lang="en-GB" sz="2800" b="1" dirty="0">
                <a:solidFill>
                  <a:srgbClr val="C00000"/>
                </a:solidFill>
              </a:rPr>
              <a:t>Single track functions</a:t>
            </a:r>
          </a:p>
          <a:p>
            <a:pPr>
              <a:buFont typeface="Arial" pitchFamily="34" charset="0"/>
              <a:buChar char="•"/>
            </a:pPr>
            <a:r>
              <a:rPr lang="en-GB" sz="2800" dirty="0"/>
              <a:t> Dead-end functions</a:t>
            </a:r>
          </a:p>
          <a:p>
            <a:pPr>
              <a:buFont typeface="Arial" pitchFamily="34" charset="0"/>
              <a:buChar char="•"/>
            </a:pPr>
            <a:r>
              <a:rPr lang="en-GB" sz="2800" dirty="0"/>
              <a:t> 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Converting one-track functions</a:t>
            </a:r>
          </a:p>
        </p:txBody>
      </p:sp>
      <p:sp>
        <p:nvSpPr>
          <p:cNvPr id="3" name="TextBox 2"/>
          <p:cNvSpPr txBox="1"/>
          <p:nvPr/>
        </p:nvSpPr>
        <p:spPr>
          <a:xfrm>
            <a:off x="1219200" y="4038600"/>
            <a:ext cx="7162800" cy="923330"/>
          </a:xfrm>
          <a:prstGeom prst="rect">
            <a:avLst/>
          </a:prstGeom>
          <a:noFill/>
        </p:spPr>
        <p:txBody>
          <a:bodyPr wrap="square" rtlCol="0">
            <a:spAutoFit/>
          </a:bodyPr>
          <a:lstStyle/>
          <a:p>
            <a:r>
              <a:rPr lang="en-GB" dirty="0">
                <a:solidFill>
                  <a:schemeClr val="accent3">
                    <a:lumMod val="50000"/>
                  </a:schemeClr>
                </a:solidFill>
                <a:latin typeface="Consolas" pitchFamily="49" charset="0"/>
                <a:cs typeface="Consolas" pitchFamily="49" charset="0"/>
              </a:rPr>
              <a:t>// trim spaces and lowercase</a:t>
            </a:r>
          </a:p>
          <a:p>
            <a:r>
              <a:rPr lang="en-GB" dirty="0">
                <a:latin typeface="Consolas" pitchFamily="49" charset="0"/>
                <a:cs typeface="Consolas" pitchFamily="49" charset="0"/>
              </a:rPr>
              <a:t>let </a:t>
            </a:r>
            <a:r>
              <a:rPr lang="en-GB" b="1" dirty="0" err="1">
                <a:latin typeface="Consolas" pitchFamily="49" charset="0"/>
                <a:cs typeface="Consolas" pitchFamily="49" charset="0"/>
              </a:rPr>
              <a:t>canonicalizeEmail</a:t>
            </a:r>
            <a:r>
              <a:rPr lang="en-GB" dirty="0">
                <a:latin typeface="Consolas" pitchFamily="49" charset="0"/>
                <a:cs typeface="Consolas" pitchFamily="49" charset="0"/>
              </a:rPr>
              <a:t> input =</a:t>
            </a:r>
          </a:p>
          <a:p>
            <a:r>
              <a:rPr lang="en-GB" dirty="0">
                <a:latin typeface="Consolas" pitchFamily="49" charset="0"/>
                <a:cs typeface="Consolas" pitchFamily="49" charset="0"/>
              </a:rPr>
              <a:t>   { input with email = </a:t>
            </a:r>
            <a:r>
              <a:rPr lang="en-GB" dirty="0" err="1">
                <a:latin typeface="Consolas" pitchFamily="49" charset="0"/>
                <a:cs typeface="Consolas" pitchFamily="49" charset="0"/>
              </a:rPr>
              <a:t>input.email.Trim</a:t>
            </a:r>
            <a:r>
              <a:rPr lang="en-GB" dirty="0">
                <a:latin typeface="Consolas" pitchFamily="49" charset="0"/>
                <a:cs typeface="Consolas" pitchFamily="49" charset="0"/>
              </a:rPr>
              <a:t>().</a:t>
            </a:r>
            <a:r>
              <a:rPr lang="en-GB" dirty="0" err="1">
                <a:latin typeface="Consolas" pitchFamily="49" charset="0"/>
                <a:cs typeface="Consolas" pitchFamily="49" charset="0"/>
              </a:rPr>
              <a:t>ToLower</a:t>
            </a:r>
            <a:r>
              <a:rPr lang="en-GB" dirty="0">
                <a:latin typeface="Consolas" pitchFamily="49" charset="0"/>
                <a:cs typeface="Consolas" pitchFamily="49" charset="0"/>
              </a:rPr>
              <a:t>() }</a:t>
            </a:r>
          </a:p>
        </p:txBody>
      </p:sp>
      <p:pic>
        <p:nvPicPr>
          <p:cNvPr id="4" name="Picture 4"/>
          <p:cNvPicPr>
            <a:picLocks noChangeAspect="1" noChangeArrowheads="1"/>
          </p:cNvPicPr>
          <p:nvPr/>
        </p:nvPicPr>
        <p:blipFill>
          <a:blip r:embed="rId3" cstate="print"/>
          <a:srcRect l="9524" r="11112" b="4478"/>
          <a:stretch>
            <a:fillRect/>
          </a:stretch>
        </p:blipFill>
        <p:spPr bwMode="auto">
          <a:xfrm>
            <a:off x="2667000" y="2438400"/>
            <a:ext cx="3810000" cy="1219200"/>
          </a:xfrm>
          <a:prstGeom prst="rect">
            <a:avLst/>
          </a:prstGeom>
          <a:noFill/>
          <a:ln w="9525">
            <a:noFill/>
            <a:miter lim="800000"/>
            <a:headEnd/>
            <a:tailEnd/>
          </a:ln>
        </p:spPr>
      </p:pic>
      <p:sp>
        <p:nvSpPr>
          <p:cNvPr id="5" name="Rectangle 4"/>
          <p:cNvSpPr/>
          <p:nvPr/>
        </p:nvSpPr>
        <p:spPr>
          <a:xfrm>
            <a:off x="3276600" y="2057400"/>
            <a:ext cx="2667000" cy="15240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canonicalizeEmail</a:t>
            </a:r>
            <a:endParaRPr lang="en-GB" dirty="0">
              <a:solidFill>
                <a:schemeClr val="tx1"/>
              </a:solidFill>
            </a:endParaRPr>
          </a:p>
        </p:txBody>
      </p:sp>
      <p:sp>
        <p:nvSpPr>
          <p:cNvPr id="6" name="TextBox 5"/>
          <p:cNvSpPr txBox="1"/>
          <p:nvPr/>
        </p:nvSpPr>
        <p:spPr>
          <a:xfrm rot="21540000" flipH="1">
            <a:off x="2063066" y="5698748"/>
            <a:ext cx="6705600" cy="400110"/>
          </a:xfrm>
          <a:prstGeom prst="rect">
            <a:avLst/>
          </a:prstGeom>
          <a:noFill/>
        </p:spPr>
        <p:txBody>
          <a:bodyPr wrap="square" rtlCol="0">
            <a:spAutoFit/>
          </a:bodyPr>
          <a:lstStyle/>
          <a:p>
            <a:pPr algn="ctr"/>
            <a:r>
              <a:rPr lang="en-GB" sz="2000" dirty="0">
                <a:solidFill>
                  <a:srgbClr val="C00000"/>
                </a:solidFill>
                <a:latin typeface="Conformity" pitchFamily="2" charset="0"/>
              </a:rPr>
              <a:t>A simple function that doesn't generate errors – a "one-track"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752600" y="2743200"/>
            <a:ext cx="5029200" cy="1200329"/>
          </a:xfrm>
          <a:prstGeom prst="rect">
            <a:avLst/>
          </a:prstGeom>
          <a:noFill/>
        </p:spPr>
        <p:txBody>
          <a:bodyPr wrap="square" rtlCol="0">
            <a:spAutoFit/>
          </a:bodyPr>
          <a:lstStyle/>
          <a:p>
            <a:pPr algn="ctr"/>
            <a:r>
              <a:rPr lang="en-GB" sz="2400" dirty="0"/>
              <a:t>“A program is a spell cast over a computer, turning input into error messages”</a:t>
            </a:r>
          </a:p>
        </p:txBody>
      </p:sp>
      <p:sp>
        <p:nvSpPr>
          <p:cNvPr id="5" name="Title 4"/>
          <p:cNvSpPr>
            <a:spLocks noGrp="1"/>
          </p:cNvSpPr>
          <p:nvPr>
            <p:ph type="title"/>
          </p:nvPr>
        </p:nvSpPr>
        <p:spPr/>
        <p:txBody>
          <a:bodyPr/>
          <a:lstStyle/>
          <a:p>
            <a:endParaRPr lang="en-GB"/>
          </a:p>
        </p:txBody>
      </p:sp>
      <p:pic>
        <p:nvPicPr>
          <p:cNvPr id="90114" name="Picture 2" descr="http://i.msdn.microsoft.com/dynimg/IC8596.gif"/>
          <p:cNvPicPr>
            <a:picLocks noChangeAspect="1" noChangeArrowheads="1"/>
          </p:cNvPicPr>
          <p:nvPr/>
        </p:nvPicPr>
        <p:blipFill>
          <a:blip r:embed="rId3" cstate="print"/>
          <a:srcRect/>
          <a:stretch>
            <a:fillRect/>
          </a:stretch>
        </p:blipFill>
        <p:spPr bwMode="auto">
          <a:xfrm>
            <a:off x="3124200" y="1524000"/>
            <a:ext cx="3419475" cy="3171826"/>
          </a:xfrm>
          <a:prstGeom prst="rect">
            <a:avLst/>
          </a:prstGeom>
          <a:noFill/>
        </p:spPr>
      </p:pic>
      <p:pic>
        <p:nvPicPr>
          <p:cNvPr id="90116" name="Picture 4" descr="https://encrypted-tbn1.gstatic.com/images?q=tbn:ANd9GcS-EJgZ1Twi9FzAEpI-vLrUPv6-drpSDAWULB0rq1n-gfK-TPtj"/>
          <p:cNvPicPr>
            <a:picLocks noChangeAspect="1" noChangeArrowheads="1"/>
          </p:cNvPicPr>
          <p:nvPr/>
        </p:nvPicPr>
        <p:blipFill>
          <a:blip r:embed="rId4" cstate="print"/>
          <a:srcRect/>
          <a:stretch>
            <a:fillRect/>
          </a:stretch>
        </p:blipFill>
        <p:spPr bwMode="auto">
          <a:xfrm>
            <a:off x="4724400" y="152400"/>
            <a:ext cx="3390900" cy="1209676"/>
          </a:xfrm>
          <a:prstGeom prst="rect">
            <a:avLst/>
          </a:prstGeom>
          <a:noFill/>
        </p:spPr>
      </p:pic>
      <p:sp>
        <p:nvSpPr>
          <p:cNvPr id="90122" name="AutoShape 10"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90124" name="AutoShape 12"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90126" name="AutoShape 14"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90130" name="Picture 18" descr="http://weblogs.asp.net/blogs/bsimser/WindowsLiveWriter/UIExceptionHandlingv.AppDomainExceptions_97FD/image_9.png"/>
          <p:cNvPicPr>
            <a:picLocks noChangeAspect="1" noChangeArrowheads="1"/>
          </p:cNvPicPr>
          <p:nvPr/>
        </p:nvPicPr>
        <p:blipFill>
          <a:blip r:embed="rId5" cstate="print"/>
          <a:srcRect/>
          <a:stretch>
            <a:fillRect/>
          </a:stretch>
        </p:blipFill>
        <p:spPr bwMode="auto">
          <a:xfrm>
            <a:off x="304800" y="152400"/>
            <a:ext cx="4267200" cy="1981201"/>
          </a:xfrm>
          <a:prstGeom prst="rect">
            <a:avLst/>
          </a:prstGeom>
          <a:noFill/>
        </p:spPr>
      </p:pic>
      <p:pic>
        <p:nvPicPr>
          <p:cNvPr id="90118" name="Picture 6" descr="https://encrypted-tbn3.gstatic.com/images?q=tbn:ANd9GcQsQrtN2kkHS4dzNQ7K829zS-ACgAbR-cs2CYpXXipaan8cNSAJGw"/>
          <p:cNvPicPr>
            <a:picLocks noChangeAspect="1" noChangeArrowheads="1"/>
          </p:cNvPicPr>
          <p:nvPr/>
        </p:nvPicPr>
        <p:blipFill>
          <a:blip r:embed="rId6" cstate="print"/>
          <a:srcRect/>
          <a:stretch>
            <a:fillRect/>
          </a:stretch>
        </p:blipFill>
        <p:spPr bwMode="auto">
          <a:xfrm>
            <a:off x="152400" y="4419600"/>
            <a:ext cx="2819400" cy="1581151"/>
          </a:xfrm>
          <a:prstGeom prst="rect">
            <a:avLst/>
          </a:prstGeom>
          <a:noFill/>
        </p:spPr>
      </p:pic>
      <p:pic>
        <p:nvPicPr>
          <p:cNvPr id="90142" name="Picture 30" descr="http://static.giantbomb.com/uploads/original/0/9034/2568021-4468487536-funny.jpg"/>
          <p:cNvPicPr>
            <a:picLocks noChangeAspect="1" noChangeArrowheads="1"/>
          </p:cNvPicPr>
          <p:nvPr/>
        </p:nvPicPr>
        <p:blipFill>
          <a:blip r:embed="rId7" cstate="print"/>
          <a:srcRect/>
          <a:stretch>
            <a:fillRect/>
          </a:stretch>
        </p:blipFill>
        <p:spPr bwMode="auto">
          <a:xfrm>
            <a:off x="5467350" y="3276600"/>
            <a:ext cx="3676650" cy="1371601"/>
          </a:xfrm>
          <a:prstGeom prst="rect">
            <a:avLst/>
          </a:prstGeom>
          <a:noFill/>
        </p:spPr>
      </p:pic>
      <p:pic>
        <p:nvPicPr>
          <p:cNvPr id="90155" name="Picture 43"/>
          <p:cNvPicPr>
            <a:picLocks noChangeAspect="1" noChangeArrowheads="1"/>
          </p:cNvPicPr>
          <p:nvPr/>
        </p:nvPicPr>
        <p:blipFill>
          <a:blip r:embed="rId8" cstate="print"/>
          <a:srcRect/>
          <a:stretch>
            <a:fillRect/>
          </a:stretch>
        </p:blipFill>
        <p:spPr bwMode="auto">
          <a:xfrm>
            <a:off x="4953000" y="1828800"/>
            <a:ext cx="3876675" cy="1200150"/>
          </a:xfrm>
          <a:prstGeom prst="rect">
            <a:avLst/>
          </a:prstGeom>
          <a:noFill/>
          <a:ln w="9525">
            <a:noFill/>
            <a:miter lim="800000"/>
            <a:headEnd/>
            <a:tailEnd/>
          </a:ln>
        </p:spPr>
      </p:pic>
      <p:pic>
        <p:nvPicPr>
          <p:cNvPr id="90153" name="Picture 41" descr="http://techchunks.com/wp-content/uploads/2010/06/Rrror-while-creating-Error-Report.jpg"/>
          <p:cNvPicPr>
            <a:picLocks noChangeAspect="1" noChangeArrowheads="1"/>
          </p:cNvPicPr>
          <p:nvPr/>
        </p:nvPicPr>
        <p:blipFill>
          <a:blip r:embed="rId9" cstate="print"/>
          <a:srcRect/>
          <a:stretch>
            <a:fillRect/>
          </a:stretch>
        </p:blipFill>
        <p:spPr bwMode="auto">
          <a:xfrm>
            <a:off x="1524000" y="1143000"/>
            <a:ext cx="3571875" cy="1514475"/>
          </a:xfrm>
          <a:prstGeom prst="rect">
            <a:avLst/>
          </a:prstGeom>
          <a:noFill/>
        </p:spPr>
      </p:pic>
      <p:pic>
        <p:nvPicPr>
          <p:cNvPr id="90154" name="Picture 42"/>
          <p:cNvPicPr>
            <a:picLocks noChangeAspect="1" noChangeArrowheads="1"/>
          </p:cNvPicPr>
          <p:nvPr/>
        </p:nvPicPr>
        <p:blipFill>
          <a:blip r:embed="rId10" cstate="print"/>
          <a:srcRect/>
          <a:stretch>
            <a:fillRect/>
          </a:stretch>
        </p:blipFill>
        <p:spPr bwMode="auto">
          <a:xfrm>
            <a:off x="457200" y="2438400"/>
            <a:ext cx="3086100" cy="1600200"/>
          </a:xfrm>
          <a:prstGeom prst="rect">
            <a:avLst/>
          </a:prstGeom>
          <a:noFill/>
          <a:ln w="9525">
            <a:noFill/>
            <a:miter lim="800000"/>
            <a:headEnd/>
            <a:tailEnd/>
          </a:ln>
        </p:spPr>
      </p:pic>
      <p:pic>
        <p:nvPicPr>
          <p:cNvPr id="90151" name="Picture 39"/>
          <p:cNvPicPr>
            <a:picLocks noChangeAspect="1" noChangeArrowheads="1"/>
          </p:cNvPicPr>
          <p:nvPr/>
        </p:nvPicPr>
        <p:blipFill>
          <a:blip r:embed="rId11" cstate="print"/>
          <a:srcRect/>
          <a:stretch>
            <a:fillRect/>
          </a:stretch>
        </p:blipFill>
        <p:spPr bwMode="auto">
          <a:xfrm>
            <a:off x="4343400" y="4572000"/>
            <a:ext cx="4343400" cy="2105025"/>
          </a:xfrm>
          <a:prstGeom prst="rect">
            <a:avLst/>
          </a:prstGeom>
          <a:noFill/>
          <a:ln w="9525">
            <a:noFill/>
            <a:miter lim="800000"/>
            <a:headEnd/>
            <a:tailEnd/>
          </a:ln>
        </p:spPr>
      </p:pic>
      <p:pic>
        <p:nvPicPr>
          <p:cNvPr id="90148" name="Picture 36" descr="http://techchunks.com/wp-content/uploads/2010/06/Windows-gets-confused.jpg"/>
          <p:cNvPicPr>
            <a:picLocks noChangeAspect="1" noChangeArrowheads="1"/>
          </p:cNvPicPr>
          <p:nvPr/>
        </p:nvPicPr>
        <p:blipFill>
          <a:blip r:embed="rId12" cstate="print"/>
          <a:srcRect/>
          <a:stretch>
            <a:fillRect/>
          </a:stretch>
        </p:blipFill>
        <p:spPr bwMode="auto">
          <a:xfrm>
            <a:off x="762000" y="5105400"/>
            <a:ext cx="3686175" cy="10477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1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1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1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1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Converting one-track functions</a:t>
            </a:r>
          </a:p>
        </p:txBody>
      </p:sp>
      <p:pic>
        <p:nvPicPr>
          <p:cNvPr id="3" name="Picture 1"/>
          <p:cNvPicPr>
            <a:picLocks noChangeAspect="1" noChangeArrowheads="1"/>
          </p:cNvPicPr>
          <p:nvPr/>
        </p:nvPicPr>
        <p:blipFill>
          <a:blip r:embed="rId2" cstate="print"/>
          <a:srcRect l="35629" r="3832"/>
          <a:stretch>
            <a:fillRect/>
          </a:stretch>
        </p:blipFill>
        <p:spPr bwMode="auto">
          <a:xfrm>
            <a:off x="4038600" y="2286000"/>
            <a:ext cx="4419599" cy="1258995"/>
          </a:xfrm>
          <a:prstGeom prst="rect">
            <a:avLst/>
          </a:prstGeom>
          <a:noFill/>
          <a:ln w="9525">
            <a:noFill/>
            <a:miter lim="800000"/>
            <a:headEnd/>
            <a:tailEnd/>
          </a:ln>
        </p:spPr>
      </p:pic>
      <p:sp>
        <p:nvSpPr>
          <p:cNvPr id="5" name="Rectangle 4"/>
          <p:cNvSpPr/>
          <p:nvPr/>
        </p:nvSpPr>
        <p:spPr>
          <a:xfrm>
            <a:off x="4329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6" name="Rectangle 5"/>
          <p:cNvSpPr/>
          <p:nvPr/>
        </p:nvSpPr>
        <p:spPr>
          <a:xfrm>
            <a:off x="66913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381000" y="2338478"/>
            <a:ext cx="2209800" cy="938122"/>
          </a:xfrm>
          <a:prstGeom prst="rect">
            <a:avLst/>
          </a:prstGeom>
          <a:noFill/>
          <a:ln w="9525">
            <a:noFill/>
            <a:miter lim="800000"/>
            <a:headEnd/>
            <a:tailEnd/>
          </a:ln>
        </p:spPr>
      </p:pic>
      <p:sp>
        <p:nvSpPr>
          <p:cNvPr id="10" name="Rectangle 9"/>
          <p:cNvSpPr/>
          <p:nvPr/>
        </p:nvSpPr>
        <p:spPr>
          <a:xfrm>
            <a:off x="838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pic>
        <p:nvPicPr>
          <p:cNvPr id="11" name="Picture 4"/>
          <p:cNvPicPr>
            <a:picLocks noChangeAspect="1" noChangeArrowheads="1"/>
          </p:cNvPicPr>
          <p:nvPr/>
        </p:nvPicPr>
        <p:blipFill>
          <a:blip r:embed="rId4" cstate="print"/>
          <a:srcRect l="9524" r="11112" b="4478"/>
          <a:stretch>
            <a:fillRect/>
          </a:stretch>
        </p:blipFill>
        <p:spPr bwMode="auto">
          <a:xfrm>
            <a:off x="2743200" y="2667000"/>
            <a:ext cx="1143000" cy="365760"/>
          </a:xfrm>
          <a:prstGeom prst="rect">
            <a:avLst/>
          </a:prstGeom>
          <a:noFill/>
          <a:ln w="9525">
            <a:noFill/>
            <a:miter lim="800000"/>
            <a:headEnd/>
            <a:tailEnd/>
          </a:ln>
        </p:spPr>
      </p:pic>
      <p:sp>
        <p:nvSpPr>
          <p:cNvPr id="12" name="TextBox 11"/>
          <p:cNvSpPr txBox="1"/>
          <p:nvPr/>
        </p:nvSpPr>
        <p:spPr>
          <a:xfrm>
            <a:off x="2438400" y="1764268"/>
            <a:ext cx="1828800" cy="369332"/>
          </a:xfrm>
          <a:prstGeom prst="rect">
            <a:avLst/>
          </a:prstGeom>
          <a:noFill/>
        </p:spPr>
        <p:txBody>
          <a:bodyPr wrap="square" rtlCol="0">
            <a:spAutoFit/>
          </a:bodyPr>
          <a:lstStyle/>
          <a:p>
            <a:pPr algn="ctr"/>
            <a:r>
              <a:rPr lang="en-GB" dirty="0" err="1"/>
              <a:t>canonicalizeEmail</a:t>
            </a:r>
            <a:endParaRPr lang="en-GB" dirty="0"/>
          </a:p>
        </p:txBody>
      </p:sp>
      <p:sp>
        <p:nvSpPr>
          <p:cNvPr id="13" name="Rectangle 12"/>
          <p:cNvSpPr/>
          <p:nvPr/>
        </p:nvSpPr>
        <p:spPr>
          <a:xfrm>
            <a:off x="2895600" y="2133600"/>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14" name="Rectangle 2"/>
          <p:cNvSpPr>
            <a:spLocks noChangeArrowheads="1"/>
          </p:cNvSpPr>
          <p:nvPr/>
        </p:nvSpPr>
        <p:spPr bwMode="auto">
          <a:xfrm>
            <a:off x="2971800" y="32766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15" name="TextBox 14"/>
          <p:cNvSpPr txBox="1"/>
          <p:nvPr/>
        </p:nvSpPr>
        <p:spPr>
          <a:xfrm>
            <a:off x="2590800" y="4038600"/>
            <a:ext cx="1514358" cy="369332"/>
          </a:xfrm>
          <a:prstGeom prst="rect">
            <a:avLst/>
          </a:prstGeom>
          <a:noFill/>
        </p:spPr>
        <p:txBody>
          <a:bodyPr wrap="square" rtlCol="0">
            <a:spAutoFit/>
          </a:bodyPr>
          <a:lstStyle/>
          <a:p>
            <a:r>
              <a:rPr lang="en-GB" dirty="0">
                <a:solidFill>
                  <a:srgbClr val="C00000"/>
                </a:solidFill>
                <a:latin typeface="Conformity" pitchFamily="2" charset="0"/>
              </a:rPr>
              <a:t>Won't compose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2"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1"/>
          <p:cNvSpPr>
            <a:spLocks noChangeArrowheads="1"/>
          </p:cNvSpPr>
          <p:nvPr/>
        </p:nvSpPr>
        <p:spPr bwMode="auto">
          <a:xfrm>
            <a:off x="3581400" y="3733800"/>
            <a:ext cx="3733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one-track function</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14" name="AutoShape 12"/>
          <p:cNvCxnSpPr>
            <a:cxnSpLocks noChangeShapeType="1"/>
          </p:cNvCxnSpPr>
          <p:nvPr/>
        </p:nvCxnSpPr>
        <p:spPr bwMode="auto">
          <a:xfrm flipH="1" flipV="1">
            <a:off x="4572000" y="2438400"/>
            <a:ext cx="236538" cy="1231900"/>
          </a:xfrm>
          <a:prstGeom prst="straightConnector1">
            <a:avLst/>
          </a:prstGeom>
          <a:noFill/>
          <a:ln w="38100">
            <a:solidFill>
              <a:srgbClr val="000000"/>
            </a:solidFill>
            <a:round/>
            <a:headEnd/>
            <a:tailEnd type="triangle" w="med" len="med"/>
          </a:ln>
        </p:spPr>
      </p:cxn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2"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9" name="AutoShape 15"/>
          <p:cNvCxnSpPr>
            <a:cxnSpLocks noChangeShapeType="1"/>
          </p:cNvCxnSpPr>
          <p:nvPr/>
        </p:nvCxnSpPr>
        <p:spPr bwMode="auto">
          <a:xfrm flipV="1">
            <a:off x="2819400" y="2667000"/>
            <a:ext cx="1295400" cy="1905000"/>
          </a:xfrm>
          <a:prstGeom prst="straightConnector1">
            <a:avLst/>
          </a:prstGeom>
          <a:noFill/>
          <a:ln w="57150">
            <a:solidFill>
              <a:schemeClr val="tx1"/>
            </a:solidFill>
            <a:round/>
            <a:headEnd/>
            <a:tailEnd type="triangle" w="med" len="med"/>
          </a:ln>
        </p:spPr>
      </p:cxnSp>
      <p:cxnSp>
        <p:nvCxnSpPr>
          <p:cNvPr id="20" name="AutoShape 15"/>
          <p:cNvCxnSpPr>
            <a:cxnSpLocks noChangeShapeType="1"/>
          </p:cNvCxnSpPr>
          <p:nvPr/>
        </p:nvCxnSpPr>
        <p:spPr bwMode="auto">
          <a:xfrm>
            <a:off x="5943600" y="3581400"/>
            <a:ext cx="533400" cy="1066800"/>
          </a:xfrm>
          <a:prstGeom prst="straightConnector1">
            <a:avLst/>
          </a:prstGeom>
          <a:noFill/>
          <a:ln w="57150">
            <a:solidFill>
              <a:schemeClr val="tx1"/>
            </a:solidFill>
            <a:round/>
            <a:headEnd/>
            <a:tailEnd type="triangle" w="med" len="med"/>
          </a:ln>
        </p:spPr>
      </p:cxnSp>
      <p:grpSp>
        <p:nvGrpSpPr>
          <p:cNvPr id="26" name="Group 25"/>
          <p:cNvGrpSpPr/>
          <p:nvPr/>
        </p:nvGrpSpPr>
        <p:grpSpPr>
          <a:xfrm>
            <a:off x="6400800" y="4724400"/>
            <a:ext cx="1447800" cy="1102043"/>
            <a:chOff x="6400800" y="4724400"/>
            <a:chExt cx="1447800" cy="1102043"/>
          </a:xfrm>
        </p:grpSpPr>
        <p:sp>
          <p:nvSpPr>
            <p:cNvPr id="18" name="TextBox 17"/>
            <p:cNvSpPr txBox="1"/>
            <p:nvPr/>
          </p:nvSpPr>
          <p:spPr>
            <a:xfrm>
              <a:off x="6400800" y="4724400"/>
              <a:ext cx="1447800" cy="369332"/>
            </a:xfrm>
            <a:prstGeom prst="rect">
              <a:avLst/>
            </a:prstGeom>
            <a:noFill/>
          </p:spPr>
          <p:txBody>
            <a:bodyPr wrap="square" rtlCol="0">
              <a:spAutoFit/>
            </a:bodyPr>
            <a:lstStyle/>
            <a:p>
              <a:r>
                <a:rPr lang="en-GB" dirty="0" err="1"/>
                <a:t>Canonicalize</a:t>
              </a:r>
              <a:endParaRPr lang="en-GB" dirty="0"/>
            </a:p>
          </p:txBody>
        </p:sp>
        <p:pic>
          <p:nvPicPr>
            <p:cNvPr id="120834" name="Picture 2"/>
            <p:cNvPicPr>
              <a:picLocks noChangeAspect="1" noChangeArrowheads="1"/>
            </p:cNvPicPr>
            <p:nvPr/>
          </p:nvPicPr>
          <p:blipFill>
            <a:blip r:embed="rId3" cstate="print"/>
            <a:srcRect/>
            <a:stretch>
              <a:fillRect/>
            </a:stretch>
          </p:blipFill>
          <p:spPr bwMode="auto">
            <a:xfrm>
              <a:off x="6400800" y="5486400"/>
              <a:ext cx="1400175" cy="340043"/>
            </a:xfrm>
            <a:prstGeom prst="rect">
              <a:avLst/>
            </a:prstGeom>
            <a:noFill/>
            <a:ln w="9525">
              <a:noFill/>
              <a:miter lim="800000"/>
              <a:headEnd/>
              <a:tailEnd/>
            </a:ln>
          </p:spPr>
        </p:pic>
        <p:pic>
          <p:nvPicPr>
            <p:cNvPr id="120835" name="Picture 3"/>
            <p:cNvPicPr>
              <a:picLocks noChangeAspect="1" noChangeArrowheads="1"/>
            </p:cNvPicPr>
            <p:nvPr/>
          </p:nvPicPr>
          <p:blipFill>
            <a:blip r:embed="rId4" cstate="print"/>
            <a:srcRect/>
            <a:stretch>
              <a:fillRect/>
            </a:stretch>
          </p:blipFill>
          <p:spPr bwMode="auto">
            <a:xfrm>
              <a:off x="6400800" y="5105400"/>
              <a:ext cx="1420178" cy="346710"/>
            </a:xfrm>
            <a:prstGeom prst="rect">
              <a:avLst/>
            </a:prstGeom>
            <a:noFill/>
            <a:ln w="9525">
              <a:noFill/>
              <a:miter lim="800000"/>
              <a:headEnd/>
              <a:tailEnd/>
            </a:ln>
          </p:spPr>
        </p:pic>
      </p:grpSp>
      <p:grpSp>
        <p:nvGrpSpPr>
          <p:cNvPr id="25" name="Group 24"/>
          <p:cNvGrpSpPr/>
          <p:nvPr/>
        </p:nvGrpSpPr>
        <p:grpSpPr>
          <a:xfrm>
            <a:off x="2057399" y="4724400"/>
            <a:ext cx="1447800" cy="727710"/>
            <a:chOff x="2057399" y="4724400"/>
            <a:chExt cx="1447800" cy="727710"/>
          </a:xfrm>
        </p:grpSpPr>
        <p:sp>
          <p:nvSpPr>
            <p:cNvPr id="11" name="TextBox 10"/>
            <p:cNvSpPr txBox="1"/>
            <p:nvPr/>
          </p:nvSpPr>
          <p:spPr>
            <a:xfrm>
              <a:off x="2057399" y="4724400"/>
              <a:ext cx="1447800" cy="369332"/>
            </a:xfrm>
            <a:prstGeom prst="rect">
              <a:avLst/>
            </a:prstGeom>
            <a:noFill/>
          </p:spPr>
          <p:txBody>
            <a:bodyPr wrap="square" rtlCol="0">
              <a:spAutoFit/>
            </a:bodyPr>
            <a:lstStyle/>
            <a:p>
              <a:r>
                <a:rPr lang="en-GB" dirty="0" err="1"/>
                <a:t>Canonicalize</a:t>
              </a:r>
              <a:endParaRPr lang="en-GB" dirty="0"/>
            </a:p>
          </p:txBody>
        </p:sp>
        <p:pic>
          <p:nvPicPr>
            <p:cNvPr id="24" name="Picture 3"/>
            <p:cNvPicPr>
              <a:picLocks noChangeAspect="1" noChangeArrowheads="1"/>
            </p:cNvPicPr>
            <p:nvPr/>
          </p:nvPicPr>
          <p:blipFill>
            <a:blip r:embed="rId4" cstate="print"/>
            <a:srcRect/>
            <a:stretch>
              <a:fillRect/>
            </a:stretch>
          </p:blipFill>
          <p:spPr bwMode="auto">
            <a:xfrm>
              <a:off x="2057400" y="5105400"/>
              <a:ext cx="1420178" cy="34671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3"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6" name="TextBox 15"/>
          <p:cNvSpPr txBox="1"/>
          <p:nvPr/>
        </p:nvSpPr>
        <p:spPr>
          <a:xfrm>
            <a:off x="762000" y="3705761"/>
            <a:ext cx="7696200" cy="1323439"/>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a:latin typeface="Consolas" pitchFamily="49" charset="0"/>
                <a:cs typeface="Consolas" pitchFamily="49" charset="0"/>
              </a:rPr>
              <a:t>map</a:t>
            </a:r>
            <a:r>
              <a:rPr lang="en-GB" sz="2000" dirty="0">
                <a:latin typeface="Consolas" pitchFamily="49" charset="0"/>
                <a:cs typeface="Consolas" pitchFamily="49" charset="0"/>
              </a:rPr>
              <a:t> </a:t>
            </a:r>
            <a:r>
              <a:rPr lang="en-GB" sz="2000" dirty="0" err="1">
                <a:latin typeface="Consolas" pitchFamily="49" charset="0"/>
                <a:cs typeface="Consolas" pitchFamily="49" charset="0"/>
              </a:rPr>
              <a:t>singleTrackFunction</a:t>
            </a:r>
            <a:r>
              <a:rPr lang="en-GB" sz="2000" dirty="0">
                <a:latin typeface="Consolas" pitchFamily="49" charset="0"/>
                <a:cs typeface="Consolas" pitchFamily="49" charset="0"/>
              </a:rPr>
              <a:t>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 </a:t>
            </a:r>
          </a:p>
          <a:p>
            <a:r>
              <a:rPr lang="en-GB" sz="2000" dirty="0">
                <a:latin typeface="Consolas" pitchFamily="49" charset="0"/>
                <a:cs typeface="Consolas" pitchFamily="49" charset="0"/>
              </a:rPr>
              <a:t>  match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with</a:t>
            </a:r>
          </a:p>
          <a:p>
            <a:r>
              <a:rPr lang="en-GB" sz="2000" dirty="0">
                <a:latin typeface="Consolas" pitchFamily="49" charset="0"/>
                <a:cs typeface="Consolas" pitchFamily="49" charset="0"/>
              </a:rPr>
              <a:t>  |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s -&gt;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 (</a:t>
            </a:r>
            <a:r>
              <a:rPr lang="en-GB" sz="2000" dirty="0" err="1">
                <a:latin typeface="Consolas" pitchFamily="49" charset="0"/>
                <a:cs typeface="Consolas" pitchFamily="49" charset="0"/>
              </a:rPr>
              <a:t>singleTrackFunction</a:t>
            </a:r>
            <a:r>
              <a:rPr lang="en-GB" sz="2000" dirty="0">
                <a:latin typeface="Consolas" pitchFamily="49" charset="0"/>
                <a:cs typeface="Consolas" pitchFamily="49" charset="0"/>
              </a:rPr>
              <a:t> s)</a:t>
            </a:r>
          </a:p>
          <a:p>
            <a:r>
              <a:rPr lang="en-GB" sz="2000" dirty="0">
                <a:latin typeface="Consolas" pitchFamily="49" charset="0"/>
                <a:cs typeface="Consolas" pitchFamily="49" charset="0"/>
              </a:rPr>
              <a:t>  |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f -&gt; </a:t>
            </a:r>
            <a:r>
              <a:rPr lang="en-GB" sz="2000" dirty="0">
                <a:solidFill>
                  <a:srgbClr val="C00000"/>
                </a:solidFill>
                <a:latin typeface="Consolas" pitchFamily="49" charset="0"/>
                <a:cs typeface="Consolas" pitchFamily="49" charset="0"/>
              </a:rPr>
              <a:t>Failure</a:t>
            </a:r>
            <a:r>
              <a:rPr lang="en-GB" sz="2000" dirty="0">
                <a:latin typeface="Consolas" pitchFamily="49" charset="0"/>
                <a:cs typeface="Consolas" pitchFamily="49" charset="0"/>
              </a:rPr>
              <a:t> f</a:t>
            </a: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map : ('a -&gt; 'b) -&gt; Result&lt;'a&gt; -&gt; Result&lt;'b&gt;</a:t>
            </a:r>
          </a:p>
        </p:txBody>
      </p:sp>
      <p:grpSp>
        <p:nvGrpSpPr>
          <p:cNvPr id="25" name="Group 33"/>
          <p:cNvGrpSpPr/>
          <p:nvPr/>
        </p:nvGrpSpPr>
        <p:grpSpPr>
          <a:xfrm>
            <a:off x="4343400"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input</a:t>
              </a: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8" name="Group 33"/>
          <p:cNvGrpSpPr/>
          <p:nvPr/>
        </p:nvGrpSpPr>
        <p:grpSpPr>
          <a:xfrm>
            <a:off x="6400800" y="5576241"/>
            <a:ext cx="1530966" cy="1053159"/>
            <a:chOff x="3886200" y="5334001"/>
            <a:chExt cx="1530966" cy="1053159"/>
          </a:xfrm>
        </p:grpSpPr>
        <p:sp>
          <p:nvSpPr>
            <p:cNvPr id="29" name="TextBox 28"/>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output</a:t>
              </a:r>
            </a:p>
          </p:txBody>
        </p:sp>
        <p:sp>
          <p:nvSpPr>
            <p:cNvPr id="30" name="Freeform 2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 name="Group 18"/>
          <p:cNvGrpSpPr/>
          <p:nvPr/>
        </p:nvGrpSpPr>
        <p:grpSpPr>
          <a:xfrm>
            <a:off x="1905000" y="5562600"/>
            <a:ext cx="2363494" cy="1040197"/>
            <a:chOff x="1905000" y="5562600"/>
            <a:chExt cx="2363494" cy="1040197"/>
          </a:xfrm>
        </p:grpSpPr>
        <p:grpSp>
          <p:nvGrpSpPr>
            <p:cNvPr id="21" name="Group 33"/>
            <p:cNvGrpSpPr/>
            <p:nvPr/>
          </p:nvGrpSpPr>
          <p:grpSpPr>
            <a:xfrm>
              <a:off x="2362201" y="5715002"/>
              <a:ext cx="1906293" cy="887795"/>
              <a:chOff x="3886201" y="5486403"/>
              <a:chExt cx="1906293" cy="887795"/>
            </a:xfrm>
          </p:grpSpPr>
          <p:sp>
            <p:nvSpPr>
              <p:cNvPr id="22" name="TextBox 21"/>
              <p:cNvSpPr txBox="1"/>
              <p:nvPr/>
            </p:nvSpPr>
            <p:spPr>
              <a:xfrm>
                <a:off x="4278136" y="5727867"/>
                <a:ext cx="1514358" cy="646331"/>
              </a:xfrm>
              <a:prstGeom prst="rect">
                <a:avLst/>
              </a:prstGeom>
              <a:noFill/>
            </p:spPr>
            <p:txBody>
              <a:bodyPr wrap="square" rtlCol="0">
                <a:spAutoFit/>
              </a:bodyPr>
              <a:lstStyle/>
              <a:p>
                <a:r>
                  <a:rPr lang="en-GB" dirty="0">
                    <a:solidFill>
                      <a:srgbClr val="C00000"/>
                    </a:solidFill>
                    <a:latin typeface="Conformity" pitchFamily="2" charset="0"/>
                  </a:rPr>
                  <a:t>Single track function</a:t>
                </a:r>
              </a:p>
            </p:txBody>
          </p:sp>
          <p:sp>
            <p:nvSpPr>
              <p:cNvPr id="23" name="Freeform 22"/>
              <p:cNvSpPr/>
              <p:nvPr/>
            </p:nvSpPr>
            <p:spPr>
              <a:xfrm rot="16200000" flipH="1">
                <a:off x="3802858" y="5569746"/>
                <a:ext cx="60801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Right Bracket 17"/>
            <p:cNvSpPr/>
            <p:nvPr/>
          </p:nvSpPr>
          <p:spPr>
            <a:xfrm rot="5400000">
              <a:off x="2400300" y="5067300"/>
              <a:ext cx="152400" cy="1143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3"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6" name="TextBox 15"/>
          <p:cNvSpPr txBox="1"/>
          <p:nvPr/>
        </p:nvSpPr>
        <p:spPr>
          <a:xfrm>
            <a:off x="762000" y="3705761"/>
            <a:ext cx="7696200" cy="1015663"/>
          </a:xfrm>
          <a:prstGeom prst="rect">
            <a:avLst/>
          </a:prstGeom>
          <a:noFill/>
        </p:spPr>
        <p:txBody>
          <a:bodyPr wrap="square" rtlCol="0">
            <a:spAutoFit/>
          </a:bodyPr>
          <a:lstStyle/>
          <a:p>
            <a:r>
              <a:rPr lang="en-GB" sz="2000" dirty="0">
                <a:latin typeface="Consolas" pitchFamily="49" charset="0"/>
                <a:cs typeface="Consolas" pitchFamily="49" charset="0"/>
              </a:rPr>
              <a:t>let </a:t>
            </a:r>
            <a:r>
              <a:rPr lang="en-GB" sz="2000" b="1" dirty="0">
                <a:latin typeface="Consolas" pitchFamily="49" charset="0"/>
                <a:cs typeface="Consolas" pitchFamily="49" charset="0"/>
              </a:rPr>
              <a:t>map</a:t>
            </a:r>
            <a:r>
              <a:rPr lang="en-GB" sz="2000" dirty="0">
                <a:latin typeface="Consolas" pitchFamily="49" charset="0"/>
                <a:cs typeface="Consolas" pitchFamily="49" charset="0"/>
              </a:rPr>
              <a:t> </a:t>
            </a:r>
            <a:r>
              <a:rPr lang="en-GB" sz="2000" dirty="0" err="1">
                <a:latin typeface="Consolas" pitchFamily="49" charset="0"/>
                <a:cs typeface="Consolas" pitchFamily="49" charset="0"/>
              </a:rPr>
              <a:t>singleTrackFunction</a:t>
            </a:r>
            <a:r>
              <a:rPr lang="en-GB" sz="2000" dirty="0">
                <a:latin typeface="Consolas" pitchFamily="49" charset="0"/>
                <a:cs typeface="Consolas" pitchFamily="49" charset="0"/>
              </a:rPr>
              <a:t> = </a:t>
            </a:r>
          </a:p>
          <a:p>
            <a:r>
              <a:rPr lang="en-GB" sz="2000" dirty="0">
                <a:latin typeface="Consolas" pitchFamily="49" charset="0"/>
                <a:cs typeface="Consolas" pitchFamily="49" charset="0"/>
              </a:rPr>
              <a:t>  </a:t>
            </a:r>
            <a:r>
              <a:rPr lang="en-GB" sz="2000" dirty="0">
                <a:solidFill>
                  <a:srgbClr val="0070C0"/>
                </a:solidFill>
                <a:latin typeface="Consolas" pitchFamily="49" charset="0"/>
                <a:cs typeface="Consolas" pitchFamily="49" charset="0"/>
              </a:rPr>
              <a:t>bind</a:t>
            </a:r>
            <a:r>
              <a:rPr lang="en-GB" sz="2000" dirty="0">
                <a:latin typeface="Consolas" pitchFamily="49" charset="0"/>
                <a:cs typeface="Consolas" pitchFamily="49" charset="0"/>
              </a:rPr>
              <a:t> (</a:t>
            </a:r>
            <a:r>
              <a:rPr lang="en-GB" sz="2000" dirty="0" err="1">
                <a:latin typeface="Consolas" pitchFamily="49" charset="0"/>
                <a:cs typeface="Consolas" pitchFamily="49" charset="0"/>
              </a:rPr>
              <a:t>singleTrackFunction</a:t>
            </a:r>
            <a:r>
              <a:rPr lang="en-GB" sz="2000" dirty="0">
                <a:latin typeface="Consolas" pitchFamily="49" charset="0"/>
                <a:cs typeface="Consolas" pitchFamily="49" charset="0"/>
              </a:rPr>
              <a:t> &gt;&gt; </a:t>
            </a:r>
            <a:r>
              <a:rPr lang="en-GB" sz="2000" dirty="0">
                <a:solidFill>
                  <a:srgbClr val="00B050"/>
                </a:solidFill>
                <a:latin typeface="Consolas" pitchFamily="49" charset="0"/>
                <a:cs typeface="Consolas" pitchFamily="49" charset="0"/>
              </a:rPr>
              <a:t>Success</a:t>
            </a:r>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map : ('a -&gt; 'b) -&gt; Result&lt;'a&gt; -&gt; Result&lt;'b&gt;</a:t>
            </a:r>
          </a:p>
        </p:txBody>
      </p:sp>
      <p:grpSp>
        <p:nvGrpSpPr>
          <p:cNvPr id="3" name="Group 33"/>
          <p:cNvGrpSpPr/>
          <p:nvPr/>
        </p:nvGrpSpPr>
        <p:grpSpPr>
          <a:xfrm>
            <a:off x="4336434"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input</a:t>
              </a: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 name="Group 33"/>
          <p:cNvGrpSpPr/>
          <p:nvPr/>
        </p:nvGrpSpPr>
        <p:grpSpPr>
          <a:xfrm>
            <a:off x="6393834" y="5576241"/>
            <a:ext cx="1530966" cy="1053159"/>
            <a:chOff x="3886200" y="5334001"/>
            <a:chExt cx="1530966" cy="1053159"/>
          </a:xfrm>
        </p:grpSpPr>
        <p:sp>
          <p:nvSpPr>
            <p:cNvPr id="29" name="TextBox 28"/>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output</a:t>
              </a:r>
            </a:p>
          </p:txBody>
        </p:sp>
        <p:sp>
          <p:nvSpPr>
            <p:cNvPr id="30" name="Freeform 2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TextBox 17"/>
          <p:cNvSpPr txBox="1"/>
          <p:nvPr/>
        </p:nvSpPr>
        <p:spPr>
          <a:xfrm rot="21540000">
            <a:off x="6558136" y="3903792"/>
            <a:ext cx="2204786" cy="584775"/>
          </a:xfrm>
          <a:prstGeom prst="rect">
            <a:avLst/>
          </a:prstGeom>
          <a:noFill/>
        </p:spPr>
        <p:txBody>
          <a:bodyPr wrap="square" rtlCol="0">
            <a:spAutoFit/>
          </a:bodyPr>
          <a:lstStyle/>
          <a:p>
            <a:pPr algn="ctr"/>
            <a:r>
              <a:rPr lang="en-GB" sz="1600" dirty="0">
                <a:solidFill>
                  <a:srgbClr val="C00000"/>
                </a:solidFill>
                <a:latin typeface="Conformity" pitchFamily="2" charset="0"/>
              </a:rPr>
              <a:t>Tip: "map" can also be built from "bind" and "Success"</a:t>
            </a:r>
          </a:p>
        </p:txBody>
      </p:sp>
      <p:grpSp>
        <p:nvGrpSpPr>
          <p:cNvPr id="19" name="Group 18"/>
          <p:cNvGrpSpPr/>
          <p:nvPr/>
        </p:nvGrpSpPr>
        <p:grpSpPr>
          <a:xfrm>
            <a:off x="1905000" y="5562600"/>
            <a:ext cx="2363494" cy="1040197"/>
            <a:chOff x="1905000" y="5562600"/>
            <a:chExt cx="2363494" cy="1040197"/>
          </a:xfrm>
        </p:grpSpPr>
        <p:grpSp>
          <p:nvGrpSpPr>
            <p:cNvPr id="20" name="Group 33"/>
            <p:cNvGrpSpPr/>
            <p:nvPr/>
          </p:nvGrpSpPr>
          <p:grpSpPr>
            <a:xfrm>
              <a:off x="2362201" y="5715002"/>
              <a:ext cx="1906293" cy="887795"/>
              <a:chOff x="3886201" y="5486403"/>
              <a:chExt cx="1906293" cy="887795"/>
            </a:xfrm>
          </p:grpSpPr>
          <p:sp>
            <p:nvSpPr>
              <p:cNvPr id="24" name="TextBox 23"/>
              <p:cNvSpPr txBox="1"/>
              <p:nvPr/>
            </p:nvSpPr>
            <p:spPr>
              <a:xfrm>
                <a:off x="4278136" y="5727867"/>
                <a:ext cx="1514358" cy="646331"/>
              </a:xfrm>
              <a:prstGeom prst="rect">
                <a:avLst/>
              </a:prstGeom>
              <a:noFill/>
            </p:spPr>
            <p:txBody>
              <a:bodyPr wrap="square" rtlCol="0">
                <a:spAutoFit/>
              </a:bodyPr>
              <a:lstStyle/>
              <a:p>
                <a:r>
                  <a:rPr lang="en-GB" dirty="0">
                    <a:solidFill>
                      <a:srgbClr val="C00000"/>
                    </a:solidFill>
                    <a:latin typeface="Conformity" pitchFamily="2" charset="0"/>
                  </a:rPr>
                  <a:t>Single track function</a:t>
                </a:r>
              </a:p>
            </p:txBody>
          </p:sp>
          <p:sp>
            <p:nvSpPr>
              <p:cNvPr id="25" name="Freeform 24"/>
              <p:cNvSpPr/>
              <p:nvPr/>
            </p:nvSpPr>
            <p:spPr>
              <a:xfrm rot="16200000" flipH="1">
                <a:off x="3802858" y="5569746"/>
                <a:ext cx="60801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1" name="Right Bracket 20"/>
            <p:cNvSpPr/>
            <p:nvPr/>
          </p:nvSpPr>
          <p:spPr>
            <a:xfrm rot="5400000">
              <a:off x="2400300" y="5067300"/>
              <a:ext cx="152400" cy="1143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Converting one-track functions</a:t>
            </a:r>
          </a:p>
        </p:txBody>
      </p:sp>
      <p:pic>
        <p:nvPicPr>
          <p:cNvPr id="3" name="Picture 1"/>
          <p:cNvPicPr>
            <a:picLocks noChangeAspect="1" noChangeArrowheads="1"/>
          </p:cNvPicPr>
          <p:nvPr/>
        </p:nvPicPr>
        <p:blipFill>
          <a:blip r:embed="rId2" cstate="print"/>
          <a:srcRect l="35629" r="3832"/>
          <a:stretch>
            <a:fillRect/>
          </a:stretch>
        </p:blipFill>
        <p:spPr bwMode="auto">
          <a:xfrm>
            <a:off x="4038600" y="2286000"/>
            <a:ext cx="4419599" cy="1258995"/>
          </a:xfrm>
          <a:prstGeom prst="rect">
            <a:avLst/>
          </a:prstGeom>
          <a:noFill/>
          <a:ln w="9525">
            <a:noFill/>
            <a:miter lim="800000"/>
            <a:headEnd/>
            <a:tailEnd/>
          </a:ln>
        </p:spPr>
      </p:pic>
      <p:sp>
        <p:nvSpPr>
          <p:cNvPr id="5" name="Rectangle 4"/>
          <p:cNvSpPr/>
          <p:nvPr/>
        </p:nvSpPr>
        <p:spPr>
          <a:xfrm>
            <a:off x="4329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6" name="Rectangle 5"/>
          <p:cNvSpPr/>
          <p:nvPr/>
        </p:nvSpPr>
        <p:spPr>
          <a:xfrm>
            <a:off x="66913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381000" y="2338478"/>
            <a:ext cx="2209800" cy="938122"/>
          </a:xfrm>
          <a:prstGeom prst="rect">
            <a:avLst/>
          </a:prstGeom>
          <a:noFill/>
          <a:ln w="9525">
            <a:noFill/>
            <a:miter lim="800000"/>
            <a:headEnd/>
            <a:tailEnd/>
          </a:ln>
        </p:spPr>
      </p:pic>
      <p:sp>
        <p:nvSpPr>
          <p:cNvPr id="10" name="Rectangle 9"/>
          <p:cNvSpPr/>
          <p:nvPr/>
        </p:nvSpPr>
        <p:spPr>
          <a:xfrm>
            <a:off x="838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pic>
        <p:nvPicPr>
          <p:cNvPr id="13" name="Picture 2"/>
          <p:cNvPicPr>
            <a:picLocks noChangeAspect="1" noChangeArrowheads="1"/>
          </p:cNvPicPr>
          <p:nvPr/>
        </p:nvPicPr>
        <p:blipFill>
          <a:blip r:embed="rId4" cstate="print"/>
          <a:srcRect/>
          <a:stretch>
            <a:fillRect/>
          </a:stretch>
        </p:blipFill>
        <p:spPr bwMode="auto">
          <a:xfrm>
            <a:off x="2786532" y="2895600"/>
            <a:ext cx="1099668" cy="267063"/>
          </a:xfrm>
          <a:prstGeom prst="rect">
            <a:avLst/>
          </a:prstGeom>
          <a:noFill/>
          <a:ln w="9525">
            <a:noFill/>
            <a:miter lim="800000"/>
            <a:headEnd/>
            <a:tailEnd/>
          </a:ln>
        </p:spPr>
      </p:pic>
      <p:pic>
        <p:nvPicPr>
          <p:cNvPr id="14" name="Picture 3"/>
          <p:cNvPicPr>
            <a:picLocks noChangeAspect="1" noChangeArrowheads="1"/>
          </p:cNvPicPr>
          <p:nvPr/>
        </p:nvPicPr>
        <p:blipFill>
          <a:blip r:embed="rId5" cstate="print"/>
          <a:srcRect/>
          <a:stretch>
            <a:fillRect/>
          </a:stretch>
        </p:blipFill>
        <p:spPr bwMode="auto">
          <a:xfrm>
            <a:off x="2770822" y="2470901"/>
            <a:ext cx="1115378" cy="272299"/>
          </a:xfrm>
          <a:prstGeom prst="rect">
            <a:avLst/>
          </a:prstGeom>
          <a:noFill/>
          <a:ln w="9525">
            <a:noFill/>
            <a:miter lim="800000"/>
            <a:headEnd/>
            <a:tailEnd/>
          </a:ln>
        </p:spPr>
      </p:pic>
      <p:sp>
        <p:nvSpPr>
          <p:cNvPr id="15" name="Rectangle 14"/>
          <p:cNvSpPr/>
          <p:nvPr/>
        </p:nvSpPr>
        <p:spPr>
          <a:xfrm>
            <a:off x="2895600" y="2133600"/>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16" name="TextBox 15"/>
          <p:cNvSpPr txBox="1"/>
          <p:nvPr/>
        </p:nvSpPr>
        <p:spPr>
          <a:xfrm>
            <a:off x="2438400" y="1764268"/>
            <a:ext cx="1828800" cy="369332"/>
          </a:xfrm>
          <a:prstGeom prst="rect">
            <a:avLst/>
          </a:prstGeom>
          <a:noFill/>
        </p:spPr>
        <p:txBody>
          <a:bodyPr wrap="square" rtlCol="0">
            <a:spAutoFit/>
          </a:bodyPr>
          <a:lstStyle/>
          <a:p>
            <a:pPr algn="ctr"/>
            <a:r>
              <a:rPr lang="en-GB" dirty="0" err="1"/>
              <a:t>canonicalizeEmail</a:t>
            </a:r>
            <a:endParaRPr lang="en-GB" dirty="0"/>
          </a:p>
        </p:txBody>
      </p:sp>
      <p:sp>
        <p:nvSpPr>
          <p:cNvPr id="17" name="Rectangle 2"/>
          <p:cNvSpPr>
            <a:spLocks noChangeArrowheads="1"/>
          </p:cNvSpPr>
          <p:nvPr/>
        </p:nvSpPr>
        <p:spPr bwMode="auto">
          <a:xfrm>
            <a:off x="2971800" y="34290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a:ln>
                <a:noFill/>
              </a:ln>
              <a:solidFill>
                <a:srgbClr val="00B050"/>
              </a:solidFill>
              <a:effectLst/>
              <a:latin typeface="Arial" pitchFamily="34" charset="0"/>
              <a:cs typeface="Arial" pitchFamily="34" charset="0"/>
            </a:endParaRPr>
          </a:p>
        </p:txBody>
      </p:sp>
      <p:sp>
        <p:nvSpPr>
          <p:cNvPr id="18" name="TextBox 17"/>
          <p:cNvSpPr txBox="1"/>
          <p:nvPr/>
        </p:nvSpPr>
        <p:spPr>
          <a:xfrm>
            <a:off x="2676642" y="4114800"/>
            <a:ext cx="1514358" cy="369332"/>
          </a:xfrm>
          <a:prstGeom prst="rect">
            <a:avLst/>
          </a:prstGeom>
          <a:noFill/>
        </p:spPr>
        <p:txBody>
          <a:bodyPr wrap="square" rtlCol="0">
            <a:spAutoFit/>
          </a:bodyPr>
          <a:lstStyle/>
          <a:p>
            <a:r>
              <a:rPr lang="en-GB" dirty="0">
                <a:solidFill>
                  <a:srgbClr val="C00000"/>
                </a:solidFill>
                <a:latin typeface="Conformity" pitchFamily="2" charset="0"/>
              </a:rPr>
              <a:t>Will compose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Converting dead-end functions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a:t>
            </a:r>
            <a:r>
              <a:rPr lang="en-GB" sz="2800" b="1" dirty="0">
                <a:solidFill>
                  <a:srgbClr val="C00000"/>
                </a:solidFill>
              </a:rPr>
              <a:t>Dead-end functions</a:t>
            </a:r>
          </a:p>
          <a:p>
            <a:pPr>
              <a:buFont typeface="Arial" pitchFamily="34" charset="0"/>
              <a:buChar char="•"/>
            </a:pPr>
            <a:r>
              <a:rPr lang="en-GB" sz="2800" dirty="0"/>
              <a:t> 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1" name="Picture 3"/>
          <p:cNvPicPr>
            <a:picLocks noChangeAspect="1" noChangeArrowheads="1"/>
          </p:cNvPicPr>
          <p:nvPr/>
        </p:nvPicPr>
        <p:blipFill>
          <a:blip r:embed="rId3" cstate="print"/>
          <a:srcRect/>
          <a:stretch>
            <a:fillRect/>
          </a:stretch>
        </p:blipFill>
        <p:spPr bwMode="auto">
          <a:xfrm>
            <a:off x="2209799" y="2362200"/>
            <a:ext cx="4631499" cy="12954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Converting dead-end functions</a:t>
            </a:r>
          </a:p>
        </p:txBody>
      </p:sp>
      <p:sp>
        <p:nvSpPr>
          <p:cNvPr id="3" name="TextBox 2"/>
          <p:cNvSpPr txBox="1"/>
          <p:nvPr/>
        </p:nvSpPr>
        <p:spPr>
          <a:xfrm>
            <a:off x="1219200" y="4038600"/>
            <a:ext cx="7162800" cy="923330"/>
          </a:xfrm>
          <a:prstGeom prst="rect">
            <a:avLst/>
          </a:prstGeom>
          <a:noFill/>
        </p:spPr>
        <p:txBody>
          <a:bodyPr wrap="square" rtlCol="0">
            <a:spAutoFit/>
          </a:bodyPr>
          <a:lstStyle/>
          <a:p>
            <a:r>
              <a:rPr lang="en-GB" dirty="0">
                <a:latin typeface="Consolas" pitchFamily="49" charset="0"/>
                <a:cs typeface="Consolas" pitchFamily="49" charset="0"/>
              </a:rPr>
              <a:t>let </a:t>
            </a:r>
            <a:r>
              <a:rPr lang="en-GB" b="1" dirty="0" err="1">
                <a:latin typeface="Consolas" pitchFamily="49" charset="0"/>
                <a:cs typeface="Consolas" pitchFamily="49" charset="0"/>
              </a:rPr>
              <a:t>updateDb</a:t>
            </a:r>
            <a:r>
              <a:rPr lang="en-GB" dirty="0">
                <a:latin typeface="Consolas" pitchFamily="49" charset="0"/>
                <a:cs typeface="Consolas" pitchFamily="49" charset="0"/>
              </a:rPr>
              <a:t> request =</a:t>
            </a:r>
          </a:p>
          <a:p>
            <a:r>
              <a:rPr lang="en-GB" dirty="0">
                <a:latin typeface="Consolas" pitchFamily="49" charset="0"/>
                <a:cs typeface="Consolas" pitchFamily="49" charset="0"/>
              </a:rPr>
              <a:t>    // do something</a:t>
            </a:r>
          </a:p>
          <a:p>
            <a:r>
              <a:rPr lang="en-GB" dirty="0">
                <a:latin typeface="Consolas" pitchFamily="49" charset="0"/>
                <a:cs typeface="Consolas" pitchFamily="49" charset="0"/>
              </a:rPr>
              <a:t>    // return nothing at all</a:t>
            </a:r>
          </a:p>
        </p:txBody>
      </p:sp>
      <p:sp>
        <p:nvSpPr>
          <p:cNvPr id="5" name="Rectangle 4"/>
          <p:cNvSpPr/>
          <p:nvPr/>
        </p:nvSpPr>
        <p:spPr>
          <a:xfrm>
            <a:off x="3276600" y="2057400"/>
            <a:ext cx="2667000" cy="15240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grpSp>
        <p:nvGrpSpPr>
          <p:cNvPr id="12" name="Group 11"/>
          <p:cNvGrpSpPr/>
          <p:nvPr/>
        </p:nvGrpSpPr>
        <p:grpSpPr>
          <a:xfrm>
            <a:off x="6477000" y="2286000"/>
            <a:ext cx="152400" cy="1447800"/>
            <a:chOff x="6477000" y="2286000"/>
            <a:chExt cx="152400" cy="1447800"/>
          </a:xfrm>
        </p:grpSpPr>
        <p:cxnSp>
          <p:nvCxnSpPr>
            <p:cNvPr id="7" name="Straight Connector 6"/>
            <p:cNvCxnSpPr/>
            <p:nvPr/>
          </p:nvCxnSpPr>
          <p:spPr>
            <a:xfrm>
              <a:off x="6629400" y="2286000"/>
              <a:ext cx="0" cy="14478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477000" y="2286000"/>
              <a:ext cx="0" cy="14478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33"/>
          <p:cNvGrpSpPr/>
          <p:nvPr/>
        </p:nvGrpSpPr>
        <p:grpSpPr>
          <a:xfrm>
            <a:off x="6927233" y="2971800"/>
            <a:ext cx="1454767" cy="789168"/>
            <a:chOff x="3429000" y="5334001"/>
            <a:chExt cx="1454767" cy="789168"/>
          </a:xfrm>
        </p:grpSpPr>
        <p:sp>
          <p:nvSpPr>
            <p:cNvPr id="10" name="TextBox 9"/>
            <p:cNvSpPr txBox="1"/>
            <p:nvPr/>
          </p:nvSpPr>
          <p:spPr>
            <a:xfrm rot="21362639">
              <a:off x="3745185" y="5753837"/>
              <a:ext cx="1138582" cy="369332"/>
            </a:xfrm>
            <a:prstGeom prst="rect">
              <a:avLst/>
            </a:prstGeom>
            <a:noFill/>
          </p:spPr>
          <p:txBody>
            <a:bodyPr wrap="square" rtlCol="0">
              <a:spAutoFit/>
            </a:bodyPr>
            <a:lstStyle/>
            <a:p>
              <a:r>
                <a:rPr lang="en-GB" dirty="0">
                  <a:solidFill>
                    <a:srgbClr val="C00000"/>
                  </a:solidFill>
                  <a:latin typeface="Conformity" pitchFamily="2" charset="0"/>
                </a:rPr>
                <a:t>No output</a:t>
              </a:r>
            </a:p>
          </p:txBody>
        </p:sp>
        <p:sp>
          <p:nvSpPr>
            <p:cNvPr id="11" name="Freeform 10"/>
            <p:cNvSpPr/>
            <p:nvPr/>
          </p:nvSpPr>
          <p:spPr>
            <a:xfrm rot="10800000" flipH="1" flipV="1">
              <a:off x="3429000" y="5334001"/>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5" name="TextBox 14"/>
          <p:cNvSpPr txBox="1"/>
          <p:nvPr/>
        </p:nvSpPr>
        <p:spPr>
          <a:xfrm rot="21540000" flipH="1">
            <a:off x="2063066" y="5698748"/>
            <a:ext cx="6705600" cy="400110"/>
          </a:xfrm>
          <a:prstGeom prst="rect">
            <a:avLst/>
          </a:prstGeom>
          <a:noFill/>
        </p:spPr>
        <p:txBody>
          <a:bodyPr wrap="square" rtlCol="0">
            <a:spAutoFit/>
          </a:bodyPr>
          <a:lstStyle/>
          <a:p>
            <a:pPr algn="ctr"/>
            <a:r>
              <a:rPr lang="en-GB" sz="2000" dirty="0">
                <a:solidFill>
                  <a:srgbClr val="C00000"/>
                </a:solidFill>
                <a:latin typeface="Conformity" pitchFamily="2" charset="0"/>
              </a:rPr>
              <a:t>A function that doesn't return anything– a "dead-end"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cstate="print"/>
          <a:srcRect r="3954"/>
          <a:stretch>
            <a:fillRect/>
          </a:stretch>
        </p:blipFill>
        <p:spPr bwMode="auto">
          <a:xfrm>
            <a:off x="3048000" y="2667000"/>
            <a:ext cx="2362200" cy="412623"/>
          </a:xfrm>
          <a:prstGeom prst="rect">
            <a:avLst/>
          </a:prstGeom>
          <a:noFill/>
          <a:ln w="9525">
            <a:noFill/>
            <a:miter lim="800000"/>
            <a:headEnd/>
            <a:tailEnd/>
          </a:ln>
        </p:spPr>
      </p:pic>
      <p:pic>
        <p:nvPicPr>
          <p:cNvPr id="17" name="Picture 1"/>
          <p:cNvPicPr>
            <a:picLocks noChangeAspect="1" noChangeArrowheads="1"/>
          </p:cNvPicPr>
          <p:nvPr/>
        </p:nvPicPr>
        <p:blipFill>
          <a:blip r:embed="rId3" cstate="print"/>
          <a:srcRect/>
          <a:stretch>
            <a:fillRect/>
          </a:stretch>
        </p:blipFill>
        <p:spPr bwMode="auto">
          <a:xfrm>
            <a:off x="5791200" y="2338478"/>
            <a:ext cx="2209800" cy="938122"/>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Converting dead-end functions</a:t>
            </a:r>
          </a:p>
        </p:txBody>
      </p:sp>
      <p:sp>
        <p:nvSpPr>
          <p:cNvPr id="6" name="Rectangle 5"/>
          <p:cNvSpPr/>
          <p:nvPr/>
        </p:nvSpPr>
        <p:spPr>
          <a:xfrm>
            <a:off x="6234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762000" y="2338478"/>
            <a:ext cx="2209800" cy="938122"/>
          </a:xfrm>
          <a:prstGeom prst="rect">
            <a:avLst/>
          </a:prstGeom>
          <a:noFill/>
          <a:ln w="9525">
            <a:noFill/>
            <a:miter lim="800000"/>
            <a:headEnd/>
            <a:tailEnd/>
          </a:ln>
        </p:spPr>
      </p:pic>
      <p:sp>
        <p:nvSpPr>
          <p:cNvPr id="10" name="Rectangle 9"/>
          <p:cNvSpPr/>
          <p:nvPr/>
        </p:nvSpPr>
        <p:spPr>
          <a:xfrm>
            <a:off x="1219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cxnSp>
        <p:nvCxnSpPr>
          <p:cNvPr id="22" name="Straight Connector 21"/>
          <p:cNvCxnSpPr/>
          <p:nvPr/>
        </p:nvCxnSpPr>
        <p:spPr>
          <a:xfrm flipH="1">
            <a:off x="54102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7338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24" name="Rectangle 2"/>
          <p:cNvSpPr>
            <a:spLocks noChangeArrowheads="1"/>
          </p:cNvSpPr>
          <p:nvPr/>
        </p:nvSpPr>
        <p:spPr bwMode="auto">
          <a:xfrm>
            <a:off x="4038600" y="35052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25" name="TextBox 24"/>
          <p:cNvSpPr txBox="1"/>
          <p:nvPr/>
        </p:nvSpPr>
        <p:spPr>
          <a:xfrm>
            <a:off x="3657600" y="4202668"/>
            <a:ext cx="1514358" cy="369332"/>
          </a:xfrm>
          <a:prstGeom prst="rect">
            <a:avLst/>
          </a:prstGeom>
          <a:noFill/>
        </p:spPr>
        <p:txBody>
          <a:bodyPr wrap="square" rtlCol="0">
            <a:spAutoFit/>
          </a:bodyPr>
          <a:lstStyle/>
          <a:p>
            <a:r>
              <a:rPr lang="en-GB" dirty="0">
                <a:solidFill>
                  <a:srgbClr val="C00000"/>
                </a:solidFill>
                <a:latin typeface="Conformity" pitchFamily="2" charset="0"/>
              </a:rPr>
              <a:t>Won't compose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cstate="print"/>
          <a:srcRect/>
          <a:stretch>
            <a:fillRect/>
          </a:stretch>
        </p:blipFill>
        <p:spPr bwMode="auto">
          <a:xfrm>
            <a:off x="1752600" y="838200"/>
            <a:ext cx="5535001" cy="2543175"/>
          </a:xfrm>
          <a:prstGeom prst="rect">
            <a:avLst/>
          </a:prstGeom>
          <a:noFill/>
        </p:spPr>
      </p:pic>
      <p:sp>
        <p:nvSpPr>
          <p:cNvPr id="4" name="Title 3"/>
          <p:cNvSpPr>
            <a:spLocks noGrp="1"/>
          </p:cNvSpPr>
          <p:nvPr>
            <p:ph type="title"/>
          </p:nvPr>
        </p:nvSpPr>
        <p:spPr/>
        <p:txBody>
          <a:bodyPr/>
          <a:lstStyle/>
          <a:p>
            <a:r>
              <a:rPr lang="en-GB" dirty="0"/>
              <a:t>Converting dead-end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32178" y="2438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1"/>
          <p:cNvSpPr>
            <a:spLocks noChangeArrowheads="1"/>
          </p:cNvSpPr>
          <p:nvPr/>
        </p:nvSpPr>
        <p:spPr bwMode="auto">
          <a:xfrm>
            <a:off x="3581400" y="3733800"/>
            <a:ext cx="3733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dead end function</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14" name="AutoShape 12"/>
          <p:cNvCxnSpPr>
            <a:cxnSpLocks noChangeShapeType="1"/>
          </p:cNvCxnSpPr>
          <p:nvPr/>
        </p:nvCxnSpPr>
        <p:spPr bwMode="auto">
          <a:xfrm flipH="1" flipV="1">
            <a:off x="5181600" y="2362200"/>
            <a:ext cx="236538" cy="1231900"/>
          </a:xfrm>
          <a:prstGeom prst="straightConnector1">
            <a:avLst/>
          </a:prstGeom>
          <a:noFill/>
          <a:ln w="38100">
            <a:solidFill>
              <a:srgbClr val="000000"/>
            </a:solidFill>
            <a:round/>
            <a:headEnd/>
            <a:tailEnd type="triangle" w="med" len="med"/>
          </a:ln>
        </p:spPr>
      </p:cxnSp>
      <p:sp>
        <p:nvSpPr>
          <p:cNvPr id="15" name="AutoShape 14"/>
          <p:cNvSpPr>
            <a:spLocks noChangeAspect="1" noChangeArrowheads="1"/>
          </p:cNvSpPr>
          <p:nvPr/>
        </p:nvSpPr>
        <p:spPr bwMode="auto">
          <a:xfrm>
            <a:off x="7162800" y="23622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theme/theme1.xml><?xml version="1.0" encoding="utf-8"?>
<a:theme xmlns:a="http://schemas.openxmlformats.org/drawingml/2006/main" name="Scott_ppt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Scott_ppt_theme</Template>
  <TotalTime>8256</TotalTime>
  <Words>8178</Words>
  <Application>Microsoft Macintosh PowerPoint</Application>
  <PresentationFormat>On-screen Show (4:3)</PresentationFormat>
  <Paragraphs>1276</Paragraphs>
  <Slides>142</Slides>
  <Notes>82</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142</vt:i4>
      </vt:variant>
    </vt:vector>
  </HeadingPairs>
  <TitlesOfParts>
    <vt:vector size="153" baseType="lpstr">
      <vt:lpstr>Arial</vt:lpstr>
      <vt:lpstr>Arial Black</vt:lpstr>
      <vt:lpstr>Calibri</vt:lpstr>
      <vt:lpstr>Conformity</vt:lpstr>
      <vt:lpstr>Consolas</vt:lpstr>
      <vt:lpstr>Franklin Gothic Medium</vt:lpstr>
      <vt:lpstr>Gill Sans MT</vt:lpstr>
      <vt:lpstr>Times New Roman</vt:lpstr>
      <vt:lpstr>Wingdings</vt:lpstr>
      <vt:lpstr>Scott_ppt_theme</vt:lpstr>
      <vt:lpstr>Custom Design</vt:lpstr>
      <vt:lpstr>Railway Oriented Programming A functional approach to error handling</vt:lpstr>
      <vt:lpstr>Overview</vt:lpstr>
      <vt:lpstr>Happy path programming</vt:lpstr>
      <vt:lpstr>A simple use case</vt:lpstr>
      <vt:lpstr>Imperative code</vt:lpstr>
      <vt:lpstr>Functional flow</vt:lpstr>
      <vt:lpstr>Straying from the happy path...</vt:lpstr>
      <vt:lpstr>Straying from the happy path</vt:lpstr>
      <vt:lpstr>PowerPoint Presentation</vt:lpstr>
      <vt:lpstr>Straying from the happy path</vt:lpstr>
      <vt:lpstr>Imperative code with error cases</vt:lpstr>
      <vt:lpstr>Request/response (non-functional) design</vt:lpstr>
      <vt:lpstr>Data flow (functional) design</vt:lpstr>
      <vt:lpstr>Functional design</vt:lpstr>
      <vt:lpstr>Functional design</vt:lpstr>
      <vt:lpstr>Functional design</vt:lpstr>
      <vt:lpstr>Functional design</vt:lpstr>
      <vt:lpstr>How do I work with errors  in a functional way?</vt:lpstr>
      <vt:lpstr>Monad dialog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Monads are confusing</vt:lpstr>
      <vt:lpstr>Railway oriented programming</vt:lpstr>
      <vt:lpstr>A railway track analogy</vt:lpstr>
      <vt:lpstr>A railway track analogy</vt:lpstr>
      <vt:lpstr>A railway track analogy</vt:lpstr>
      <vt:lpstr>A railway track analogy</vt:lpstr>
      <vt:lpstr>An error generating function</vt:lpstr>
      <vt:lpstr>Introducing switches</vt:lpstr>
      <vt:lpstr>Connecting switches</vt:lpstr>
      <vt:lpstr>Connecting switches</vt:lpstr>
      <vt:lpstr>Connecting switches</vt:lpstr>
      <vt:lpstr>Connecting switches</vt:lpstr>
      <vt:lpstr>The two-track model in practice</vt:lpstr>
      <vt:lpstr>Composing switches</vt:lpstr>
      <vt:lpstr>Composing switches</vt:lpstr>
      <vt:lpstr>Composing switches</vt:lpstr>
      <vt:lpstr>Composing switches</vt:lpstr>
      <vt:lpstr>Composing switches</vt:lpstr>
      <vt:lpstr>Composing switches</vt:lpstr>
      <vt:lpstr>Bind as an adapter block</vt:lpstr>
      <vt:lpstr>Bind as an adapter block</vt:lpstr>
      <vt:lpstr>Bind as an adapter block</vt:lpstr>
      <vt:lpstr>Bind as an adapter block</vt:lpstr>
      <vt:lpstr>Bind example</vt:lpstr>
      <vt:lpstr>Bind example</vt:lpstr>
      <vt:lpstr>Bind example</vt:lpstr>
      <vt:lpstr>Bind example</vt:lpstr>
      <vt:lpstr>Bind example</vt:lpstr>
      <vt:lpstr>Bind example</vt:lpstr>
      <vt:lpstr>Bind doesn't stop transformations</vt:lpstr>
      <vt:lpstr>Composing switches - review</vt:lpstr>
      <vt:lpstr>Comic Interlude</vt:lpstr>
      <vt:lpstr>More fun with railway tracks...</vt:lpstr>
      <vt:lpstr>More fun with railway tracks...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dead-end functions</vt:lpstr>
      <vt:lpstr>Converting dead-end functions</vt:lpstr>
      <vt:lpstr>Converting dead-end functions</vt:lpstr>
      <vt:lpstr>Converting dead-end functions</vt:lpstr>
      <vt:lpstr>Converting dead-end functions</vt:lpstr>
      <vt:lpstr>Converting dead-end functions</vt:lpstr>
      <vt:lpstr>Functions that throw exceptions</vt:lpstr>
      <vt:lpstr>Functions that throw exceptions</vt:lpstr>
      <vt:lpstr>Functions that throw exceptions</vt:lpstr>
      <vt:lpstr>Supervisory functions</vt:lpstr>
      <vt:lpstr>Supervisory functions</vt:lpstr>
      <vt:lpstr>Putting it all together</vt:lpstr>
      <vt:lpstr>Putting it all together</vt:lpstr>
      <vt:lpstr>Putting it all together</vt:lpstr>
      <vt:lpstr>Putting it all together - review</vt:lpstr>
      <vt:lpstr>Putting it all together - review</vt:lpstr>
      <vt:lpstr>Comic Interlude</vt:lpstr>
      <vt:lpstr>Designing for errors</vt:lpstr>
      <vt:lpstr>Designing for errors</vt:lpstr>
      <vt:lpstr>Designing for errors</vt:lpstr>
      <vt:lpstr>Designing for errors</vt:lpstr>
      <vt:lpstr>Designing for errors</vt:lpstr>
      <vt:lpstr>Designing for errors – service boundaries</vt:lpstr>
      <vt:lpstr>Designing for errors – converting to strings</vt:lpstr>
      <vt:lpstr>Designing for errors – converting to strings</vt:lpstr>
      <vt:lpstr>Parallel tracks</vt:lpstr>
      <vt:lpstr>Parallel validation</vt:lpstr>
      <vt:lpstr>Parallel validation</vt:lpstr>
      <vt:lpstr>Combining switches</vt:lpstr>
      <vt:lpstr>Combining switches</vt:lpstr>
      <vt:lpstr>Combining switches</vt:lpstr>
      <vt:lpstr>Combining switches</vt:lpstr>
      <vt:lpstr>Combining switches</vt:lpstr>
      <vt:lpstr>Combining switches</vt:lpstr>
      <vt:lpstr>Handling lists of errors</vt:lpstr>
      <vt:lpstr>Domain events</vt:lpstr>
      <vt:lpstr>Events are not errors</vt:lpstr>
      <vt:lpstr>Events are not errors</vt:lpstr>
      <vt:lpstr>Events are not errors</vt:lpstr>
      <vt:lpstr>Comic Interlude</vt:lpstr>
      <vt:lpstr>Summary</vt:lpstr>
      <vt:lpstr>Recipe for handling errors in a functional way</vt:lpstr>
      <vt:lpstr>Some topics not covered...</vt:lpstr>
      <vt:lpstr>Topics not covered</vt:lpstr>
      <vt:lpstr>I don’t always have errors...</vt:lpstr>
      <vt:lpstr>I don’t always have errors...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use case</dc:title>
  <dc:creator>swlaschin</dc:creator>
  <cp:lastModifiedBy>Microsoft Office-Benutzer</cp:lastModifiedBy>
  <cp:revision>567</cp:revision>
  <dcterms:created xsi:type="dcterms:W3CDTF">2006-08-16T00:00:00Z</dcterms:created>
  <dcterms:modified xsi:type="dcterms:W3CDTF">2019-01-15T17:08:24Z</dcterms:modified>
</cp:coreProperties>
</file>